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6"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8" d="100"/>
          <a:sy n="78" d="100"/>
        </p:scale>
        <p:origin x="-112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8"/>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D07E9A-8A92-6641-8641-F37BA1AAEBC2}" type="datetimeFigureOut">
              <a:rPr lang="en-US" smtClean="0"/>
              <a:t>1/21/19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2004243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D07E9A-8A92-6641-8641-F37BA1AAEBC2}" type="datetimeFigureOut">
              <a:rPr lang="en-US" smtClean="0"/>
              <a:t>1/21/19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1637020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D07E9A-8A92-6641-8641-F37BA1AAEBC2}" type="datetimeFigureOut">
              <a:rPr lang="en-US" smtClean="0"/>
              <a:t>1/21/19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166946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D07E9A-8A92-6641-8641-F37BA1AAEBC2}" type="datetimeFigureOut">
              <a:rPr lang="en-US" smtClean="0"/>
              <a:t>1/21/19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605148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D07E9A-8A92-6641-8641-F37BA1AAEBC2}" type="datetimeFigureOut">
              <a:rPr lang="en-US" smtClean="0"/>
              <a:t>1/21/19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10397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D07E9A-8A92-6641-8641-F37BA1AAEBC2}" type="datetimeFigureOut">
              <a:rPr lang="en-US" smtClean="0"/>
              <a:t>1/21/19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2879947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D07E9A-8A92-6641-8641-F37BA1AAEBC2}" type="datetimeFigureOut">
              <a:rPr lang="en-US" smtClean="0"/>
              <a:t>1/22/19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1595384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D07E9A-8A92-6641-8641-F37BA1AAEBC2}"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1695519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D07E9A-8A92-6641-8641-F37BA1AAEBC2}" type="datetimeFigureOut">
              <a:rPr lang="en-US" smtClean="0"/>
              <a:t>1/22/19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2495276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D07E9A-8A92-6641-8641-F37BA1AAEBC2}"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1954097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D07E9A-8A92-6641-8641-F37BA1AAEBC2}" type="datetimeFigureOut">
              <a:rPr lang="en-US" smtClean="0"/>
              <a:t>1/22/19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2A463-D9BF-D446-AD32-6DC761CDAEB6}" type="slidenum">
              <a:rPr lang="en-US" smtClean="0"/>
              <a:t>‹#›</a:t>
            </a:fld>
            <a:endParaRPr lang="en-US"/>
          </a:p>
        </p:txBody>
      </p:sp>
    </p:spTree>
    <p:extLst>
      <p:ext uri="{BB962C8B-B14F-4D97-AF65-F5344CB8AC3E}">
        <p14:creationId xmlns:p14="http://schemas.microsoft.com/office/powerpoint/2010/main" val="2379772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049C0980-2229-4EA9-AC11-0183CA764114}" type="datetime1">
              <a:rPr lang="en-US">
                <a:solidFill>
                  <a:prstClr val="black">
                    <a:tint val="75000"/>
                  </a:prstClr>
                </a:solidFill>
              </a:rPr>
              <a:pPr/>
              <a:t>1/21/19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fld id="{0F8272AB-B812-43E7-BDB2-ED0D6C9BC20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01851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D07E9A-8A92-6641-8641-F37BA1AAEBC2}" type="datetimeFigureOut">
              <a:rPr lang="en-US" smtClean="0"/>
              <a:t>1/21/19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B2A463-D9BF-D446-AD32-6DC761CDAEB6}" type="slidenum">
              <a:rPr lang="en-US" smtClean="0"/>
              <a:t>‹#›</a:t>
            </a:fld>
            <a:endParaRPr lang="en-US"/>
          </a:p>
        </p:txBody>
      </p:sp>
    </p:spTree>
    <p:extLst>
      <p:ext uri="{BB962C8B-B14F-4D97-AF65-F5344CB8AC3E}">
        <p14:creationId xmlns:p14="http://schemas.microsoft.com/office/powerpoint/2010/main" val="1519632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jpeg"/><Relationship Id="rId5" Type="http://schemas.openxmlformats.org/officeDocument/2006/relationships/hyperlink" Target="http://multimedia.history.ohio-state.edu/dsp_showZoom.cfm?pathOfFile=0514.jpg" TargetMode="External"/><Relationship Id="rId6" Type="http://schemas.openxmlformats.org/officeDocument/2006/relationships/image" Target="../media/image3.jpeg"/><Relationship Id="rId7" Type="http://schemas.openxmlformats.org/officeDocument/2006/relationships/image" Target="../media/image4.jpeg"/><Relationship Id="rId8" Type="http://schemas.openxmlformats.org/officeDocument/2006/relationships/image" Target="../media/image5.png"/><Relationship Id="rId9" Type="http://schemas.openxmlformats.org/officeDocument/2006/relationships/image" Target="../media/image6.png"/><Relationship Id="rId10" Type="http://schemas.openxmlformats.org/officeDocument/2006/relationships/image" Target="../media/image7.png"/><Relationship Id="rId11"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hyperlink" Target="http://multimedia.history.ohio-state.edu/dsp_showZoom.cfm?pathOfFile=0453.jp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hyperlink" Target="http://www.conservationtech.com/RL's%20resume&amp;%20pub's/RL-publications/Milltowns/1981-LOWELL(Harv.Arch.Rev)/Harv-rev-images/12.jpg" TargetMode="External"/><Relationship Id="rId4" Type="http://schemas.openxmlformats.org/officeDocument/2006/relationships/image" Target="../media/image18.jpeg"/><Relationship Id="rId5" Type="http://schemas.openxmlformats.org/officeDocument/2006/relationships/hyperlink" Target="http://www.conservationtech.com/RL's%20resume&amp;%20pub's/RL-publications/Milltowns/1981-LOWELL(Harv.Arch.Rev)/Harv-rev-images/18.jpg" TargetMode="External"/><Relationship Id="rId6" Type="http://schemas.openxmlformats.org/officeDocument/2006/relationships/image" Target="../media/image19.jpeg"/><Relationship Id="rId7"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jpeg"/><Relationship Id="rId3" Type="http://schemas.openxmlformats.org/officeDocument/2006/relationships/image" Target="../media/image2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 Id="rId3" Type="http://schemas.openxmlformats.org/officeDocument/2006/relationships/image" Target="../media/image2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 Id="rId3" Type="http://schemas.openxmlformats.org/officeDocument/2006/relationships/image" Target="../media/image2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 Id="rId3" Type="http://schemas.openxmlformats.org/officeDocument/2006/relationships/image" Target="../media/image2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1.jpeg"/><Relationship Id="rId3" Type="http://schemas.openxmlformats.org/officeDocument/2006/relationships/image" Target="../media/image3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3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9.jpeg"/><Relationship Id="rId3"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49879" y="1905000"/>
            <a:ext cx="8077200" cy="1676400"/>
          </a:xfrm>
        </p:spPr>
        <p:txBody>
          <a:bodyPr>
            <a:normAutofit/>
          </a:bodyPr>
          <a:lstStyle/>
          <a:p>
            <a:r>
              <a:rPr lang="en-US" dirty="0" smtClean="0">
                <a:latin typeface="American Typewriter Condensed"/>
                <a:cs typeface="American Typewriter Condensed"/>
              </a:rPr>
              <a:t>United </a:t>
            </a:r>
            <a:r>
              <a:rPr lang="en-US" dirty="0">
                <a:latin typeface="American Typewriter Condensed"/>
                <a:cs typeface="American Typewriter Condensed"/>
              </a:rPr>
              <a:t>States </a:t>
            </a:r>
            <a:r>
              <a:rPr lang="en-US" dirty="0" smtClean="0">
                <a:latin typeface="American Typewriter Condensed"/>
                <a:cs typeface="American Typewriter Condensed"/>
              </a:rPr>
              <a:t>Since 1865</a:t>
            </a:r>
          </a:p>
        </p:txBody>
      </p:sp>
      <p:sp>
        <p:nvSpPr>
          <p:cNvPr id="2051" name="Rectangle 3"/>
          <p:cNvSpPr>
            <a:spLocks noGrp="1" noChangeArrowheads="1"/>
          </p:cNvSpPr>
          <p:nvPr>
            <p:ph type="subTitle" idx="1"/>
          </p:nvPr>
        </p:nvSpPr>
        <p:spPr>
          <a:xfrm>
            <a:off x="1335725" y="3064321"/>
            <a:ext cx="6400800" cy="1219200"/>
          </a:xfrm>
        </p:spPr>
        <p:txBody>
          <a:bodyPr>
            <a:normAutofit/>
          </a:bodyPr>
          <a:lstStyle/>
          <a:p>
            <a:pPr eaLnBrk="1" hangingPunct="1"/>
            <a:r>
              <a:rPr lang="en-US" sz="3600" dirty="0" smtClean="0">
                <a:solidFill>
                  <a:schemeClr val="tx1"/>
                </a:solidFill>
                <a:latin typeface="American Typewriter Condensed"/>
                <a:cs typeface="American Typewriter Condensed"/>
              </a:rPr>
              <a:t>Professor: Jane Berger</a:t>
            </a:r>
          </a:p>
        </p:txBody>
      </p:sp>
      <p:pic>
        <p:nvPicPr>
          <p:cNvPr id="2052" name="Picture 5" descr="Hester and Clinton Streets, New York City">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995651"/>
            <a:ext cx="196655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6" descr="["/>
          <p:cNvPicPr>
            <a:picLocks noChangeAspect="1" noChangeArrowheads="1"/>
          </p:cNvPicPr>
          <p:nvPr/>
        </p:nvPicPr>
        <p:blipFill>
          <a:blip r:embed="rId4" cstate="print">
            <a:extLst>
              <a:ext uri="{28A0092B-C50C-407E-A947-70E740481C1C}">
                <a14:useLocalDpi xmlns:a14="http://schemas.microsoft.com/office/drawing/2010/main" val="0"/>
              </a:ext>
            </a:extLst>
          </a:blip>
          <a:srcRect l="937" t="1407" r="937" b="1407"/>
          <a:stretch>
            <a:fillRect/>
          </a:stretch>
        </p:blipFill>
        <p:spPr bwMode="auto">
          <a:xfrm>
            <a:off x="145093" y="609600"/>
            <a:ext cx="263105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7" descr="E-60: Arizona Prospector">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599" y="4267200"/>
            <a:ext cx="2849347"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9" descr="up2-3C_Sharecropper"/>
          <p:cNvPicPr>
            <a:picLocks noChangeAspect="1" noChangeArrowheads="1"/>
          </p:cNvPicPr>
          <p:nvPr/>
        </p:nvPicPr>
        <p:blipFill>
          <a:blip r:embed="rId7">
            <a:extLst>
              <a:ext uri="{28A0092B-C50C-407E-A947-70E740481C1C}">
                <a14:useLocalDpi xmlns:a14="http://schemas.microsoft.com/office/drawing/2010/main" val="0"/>
              </a:ext>
            </a:extLst>
          </a:blip>
          <a:srcRect b="13899"/>
          <a:stretch>
            <a:fillRect/>
          </a:stretch>
        </p:blipFill>
        <p:spPr bwMode="auto">
          <a:xfrm>
            <a:off x="5746146" y="4572000"/>
            <a:ext cx="3168310" cy="192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82033" y="903287"/>
            <a:ext cx="2020287" cy="164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8" descr="Big Foot's ban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57058" y="263207"/>
            <a:ext cx="3942151"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163" r="38372"/>
          <a:stretch/>
        </p:blipFill>
        <p:spPr bwMode="auto">
          <a:xfrm>
            <a:off x="7437292" y="2719647"/>
            <a:ext cx="1549927"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rotWithShape="1">
          <a:blip r:embed="rId11">
            <a:extLst>
              <a:ext uri="{28A0092B-C50C-407E-A947-70E740481C1C}">
                <a14:useLocalDpi xmlns:a14="http://schemas.microsoft.com/office/drawing/2010/main" val="0"/>
              </a:ext>
            </a:extLst>
          </a:blip>
          <a:srcRect l="-10" t="2140" r="21747" b="14563"/>
          <a:stretch/>
        </p:blipFill>
        <p:spPr bwMode="auto">
          <a:xfrm>
            <a:off x="228600" y="2438400"/>
            <a:ext cx="1399032"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633339" y="6512047"/>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227941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dirty="0" smtClean="0">
                <a:latin typeface="American Typewriter"/>
                <a:cs typeface="American Typewriter"/>
              </a:rPr>
              <a:t>On a blank piece of paper:</a:t>
            </a:r>
          </a:p>
        </p:txBody>
      </p:sp>
      <p:sp>
        <p:nvSpPr>
          <p:cNvPr id="3075" name="Content Placeholder 2"/>
          <p:cNvSpPr>
            <a:spLocks noGrp="1"/>
          </p:cNvSpPr>
          <p:nvPr>
            <p:ph idx="1"/>
          </p:nvPr>
        </p:nvSpPr>
        <p:spPr>
          <a:xfrm>
            <a:off x="457200" y="1295400"/>
            <a:ext cx="8229600" cy="5257800"/>
          </a:xfrm>
        </p:spPr>
        <p:txBody>
          <a:bodyPr>
            <a:normAutofit fontScale="85000" lnSpcReduction="20000"/>
          </a:bodyPr>
          <a:lstStyle/>
          <a:p>
            <a:r>
              <a:rPr lang="en-US" dirty="0" smtClean="0">
                <a:latin typeface="American Typewriter"/>
                <a:cs typeface="American Typewriter"/>
              </a:rPr>
              <a:t>Name</a:t>
            </a:r>
          </a:p>
          <a:p>
            <a:r>
              <a:rPr lang="en-US" dirty="0" smtClean="0">
                <a:latin typeface="American Typewriter"/>
                <a:cs typeface="American Typewriter"/>
              </a:rPr>
              <a:t>Year in school</a:t>
            </a:r>
          </a:p>
          <a:p>
            <a:r>
              <a:rPr lang="en-US" dirty="0" smtClean="0">
                <a:latin typeface="American Typewriter"/>
                <a:cs typeface="American Typewriter"/>
              </a:rPr>
              <a:t>Where you’re from</a:t>
            </a:r>
          </a:p>
          <a:p>
            <a:r>
              <a:rPr lang="en-US" dirty="0" smtClean="0">
                <a:latin typeface="American Typewriter"/>
                <a:cs typeface="American Typewriter"/>
              </a:rPr>
              <a:t>Major</a:t>
            </a:r>
          </a:p>
          <a:p>
            <a:r>
              <a:rPr lang="en-US" dirty="0" smtClean="0">
                <a:latin typeface="American Typewriter"/>
                <a:cs typeface="American Typewriter"/>
              </a:rPr>
              <a:t>What helps you learn in class?</a:t>
            </a:r>
          </a:p>
          <a:p>
            <a:r>
              <a:rPr lang="en-US" dirty="0">
                <a:latin typeface="American Typewriter"/>
                <a:cs typeface="American Typewriter"/>
              </a:rPr>
              <a:t>Is there anything I should know about you</a:t>
            </a:r>
            <a:r>
              <a:rPr lang="en-US" dirty="0" smtClean="0">
                <a:latin typeface="American Typewriter"/>
                <a:cs typeface="American Typewriter"/>
              </a:rPr>
              <a:t>?</a:t>
            </a:r>
          </a:p>
          <a:p>
            <a:r>
              <a:rPr lang="en-US" dirty="0" smtClean="0">
                <a:latin typeface="American Typewriter"/>
                <a:cs typeface="American Typewriter"/>
              </a:rPr>
              <a:t>Identify one or more successful study habits that you will use in this class.</a:t>
            </a:r>
          </a:p>
          <a:p>
            <a:r>
              <a:rPr lang="en-US" dirty="0" smtClean="0">
                <a:latin typeface="American Typewriter"/>
                <a:cs typeface="American Typewriter"/>
              </a:rPr>
              <a:t>Identify at least one study habit you hope to develop or an obstacle to studying you hope to overcome.  You will be asked about your success at meeting this goal at the end of the semester.</a:t>
            </a:r>
          </a:p>
        </p:txBody>
      </p:sp>
    </p:spTree>
    <p:extLst>
      <p:ext uri="{BB962C8B-B14F-4D97-AF65-F5344CB8AC3E}">
        <p14:creationId xmlns:p14="http://schemas.microsoft.com/office/powerpoint/2010/main" val="294858423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merican Typewriter"/>
                <a:cs typeface="American Typewriter"/>
              </a:rPr>
              <a:t>How Should We Approach the Study of History?</a:t>
            </a:r>
            <a:endParaRPr lang="en-US" dirty="0">
              <a:latin typeface="American Typewriter"/>
              <a:cs typeface="American Typewriter"/>
            </a:endParaRPr>
          </a:p>
        </p:txBody>
      </p:sp>
      <p:pic>
        <p:nvPicPr>
          <p:cNvPr id="3" name="Picture 2"/>
          <p:cNvPicPr>
            <a:picLocks noChangeAspect="1"/>
          </p:cNvPicPr>
          <p:nvPr/>
        </p:nvPicPr>
        <p:blipFill>
          <a:blip r:embed="rId2"/>
          <a:stretch>
            <a:fillRect/>
          </a:stretch>
        </p:blipFill>
        <p:spPr>
          <a:xfrm>
            <a:off x="4343400" y="1752600"/>
            <a:ext cx="4165600" cy="4132275"/>
          </a:xfrm>
          <a:prstGeom prst="rect">
            <a:avLst/>
          </a:prstGeom>
        </p:spPr>
      </p:pic>
      <p:pic>
        <p:nvPicPr>
          <p:cNvPr id="4" name="Picture 3"/>
          <p:cNvPicPr>
            <a:picLocks noChangeAspect="1"/>
          </p:cNvPicPr>
          <p:nvPr/>
        </p:nvPicPr>
        <p:blipFill>
          <a:blip r:embed="rId3"/>
          <a:stretch>
            <a:fillRect/>
          </a:stretch>
        </p:blipFill>
        <p:spPr>
          <a:xfrm>
            <a:off x="609600" y="1600200"/>
            <a:ext cx="3048000" cy="4521200"/>
          </a:xfrm>
          <a:prstGeom prst="rect">
            <a:avLst/>
          </a:prstGeom>
        </p:spPr>
      </p:pic>
    </p:spTree>
    <p:extLst>
      <p:ext uri="{BB962C8B-B14F-4D97-AF65-F5344CB8AC3E}">
        <p14:creationId xmlns:p14="http://schemas.microsoft.com/office/powerpoint/2010/main" val="30245132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merican Typewriter"/>
                <a:cs typeface="American Typewriter"/>
              </a:rPr>
              <a:t>Whose History Are We Studying?</a:t>
            </a:r>
            <a:endParaRPr lang="en-US" dirty="0">
              <a:latin typeface="American Typewriter"/>
              <a:cs typeface="American Typewriter"/>
            </a:endParaRPr>
          </a:p>
        </p:txBody>
      </p:sp>
      <p:sp>
        <p:nvSpPr>
          <p:cNvPr id="3" name="Content Placeholder 2"/>
          <p:cNvSpPr>
            <a:spLocks noGrp="1"/>
          </p:cNvSpPr>
          <p:nvPr>
            <p:ph idx="1"/>
          </p:nvPr>
        </p:nvSpPr>
        <p:spPr>
          <a:xfrm>
            <a:off x="457200" y="2057400"/>
            <a:ext cx="8229600" cy="4525963"/>
          </a:xfrm>
        </p:spPr>
        <p:txBody>
          <a:bodyPr>
            <a:normAutofit fontScale="77500" lnSpcReduction="20000"/>
          </a:bodyPr>
          <a:lstStyle/>
          <a:p>
            <a:r>
              <a:rPr lang="en-US" dirty="0" smtClean="0">
                <a:latin typeface="American Typewriter"/>
                <a:cs typeface="American Typewriter"/>
              </a:rPr>
              <a:t>Whose history is reflected in the phrase “How the West was won”?</a:t>
            </a:r>
          </a:p>
          <a:p>
            <a:r>
              <a:rPr lang="en-US" dirty="0" smtClean="0">
                <a:latin typeface="American Typewriter"/>
                <a:cs typeface="American Typewriter"/>
              </a:rPr>
              <a:t>Whose history is reflected in the phrase “How the West was lost”? </a:t>
            </a:r>
          </a:p>
          <a:p>
            <a:r>
              <a:rPr lang="en-US" dirty="0" smtClean="0">
                <a:latin typeface="American Typewriter"/>
                <a:cs typeface="American Typewriter"/>
              </a:rPr>
              <a:t>Is one phrase correct?  Why or why not?  </a:t>
            </a:r>
            <a:r>
              <a:rPr lang="en-US" dirty="0" smtClean="0">
                <a:latin typeface="American Typewriter"/>
                <a:cs typeface="American Typewriter"/>
              </a:rPr>
              <a:t>What should history textbooks say?</a:t>
            </a:r>
            <a:endParaRPr lang="en-US" dirty="0" smtClean="0">
              <a:latin typeface="American Typewriter"/>
              <a:cs typeface="American Typewriter"/>
            </a:endParaRPr>
          </a:p>
          <a:p>
            <a:r>
              <a:rPr lang="en-US" dirty="0" smtClean="0">
                <a:latin typeface="American Typewriter"/>
                <a:cs typeface="American Typewriter"/>
              </a:rPr>
              <a:t>What does the following expression mean: “History is written by the victors”?</a:t>
            </a:r>
          </a:p>
          <a:p>
            <a:r>
              <a:rPr lang="en-US" dirty="0" smtClean="0">
                <a:latin typeface="American Typewriter"/>
                <a:cs typeface="American Typewriter"/>
              </a:rPr>
              <a:t>Should historians try to avoid writing only the history of victors?  Why or why not?  </a:t>
            </a:r>
            <a:endParaRPr lang="en-US" dirty="0" smtClean="0">
              <a:latin typeface="American Typewriter"/>
              <a:cs typeface="American Typewriter"/>
            </a:endParaRPr>
          </a:p>
          <a:p>
            <a:r>
              <a:rPr lang="en-US" dirty="0" smtClean="0">
                <a:latin typeface="American Typewriter"/>
                <a:cs typeface="American Typewriter"/>
              </a:rPr>
              <a:t>When I tell the history of non-victors, students sometimes say I’m harping on the negatives.  What should I do about that?</a:t>
            </a:r>
            <a:endParaRPr lang="en-US" dirty="0" smtClean="0">
              <a:latin typeface="American Typewriter"/>
              <a:cs typeface="American Typewriter"/>
            </a:endParaRPr>
          </a:p>
        </p:txBody>
      </p:sp>
    </p:spTree>
    <p:extLst>
      <p:ext uri="{BB962C8B-B14F-4D97-AF65-F5344CB8AC3E}">
        <p14:creationId xmlns:p14="http://schemas.microsoft.com/office/powerpoint/2010/main" val="72445424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History and “Fake News”</a:t>
            </a:r>
            <a:endParaRPr lang="en-US" dirty="0">
              <a:latin typeface="American Typewriter"/>
              <a:cs typeface="American Typewriter"/>
            </a:endParaRPr>
          </a:p>
        </p:txBody>
      </p:sp>
      <p:sp>
        <p:nvSpPr>
          <p:cNvPr id="3" name="Content Placeholder 2"/>
          <p:cNvSpPr>
            <a:spLocks noGrp="1"/>
          </p:cNvSpPr>
          <p:nvPr>
            <p:ph idx="1"/>
          </p:nvPr>
        </p:nvSpPr>
        <p:spPr>
          <a:xfrm>
            <a:off x="457200" y="1371600"/>
            <a:ext cx="8229600" cy="5257800"/>
          </a:xfrm>
        </p:spPr>
        <p:txBody>
          <a:bodyPr>
            <a:normAutofit fontScale="77500" lnSpcReduction="20000"/>
          </a:bodyPr>
          <a:lstStyle/>
          <a:p>
            <a:r>
              <a:rPr lang="en-US" dirty="0" smtClean="0">
                <a:latin typeface="American Typewriter"/>
                <a:cs typeface="American Typewriter"/>
              </a:rPr>
              <a:t>Do you trust the information in the history textbook for </a:t>
            </a:r>
            <a:r>
              <a:rPr lang="en-US" dirty="0" smtClean="0">
                <a:latin typeface="American Typewriter"/>
                <a:cs typeface="American Typewriter"/>
              </a:rPr>
              <a:t>this?  </a:t>
            </a:r>
            <a:r>
              <a:rPr lang="en-US" dirty="0" smtClean="0">
                <a:latin typeface="American Typewriter"/>
                <a:cs typeface="American Typewriter"/>
              </a:rPr>
              <a:t>Why and/or why not?</a:t>
            </a:r>
          </a:p>
          <a:p>
            <a:r>
              <a:rPr lang="en-US" dirty="0" smtClean="0">
                <a:latin typeface="American Typewriter"/>
                <a:cs typeface="American Typewriter"/>
              </a:rPr>
              <a:t>Should you trust the history I will tell you during our classes?  Why and/or why not?  </a:t>
            </a:r>
          </a:p>
          <a:p>
            <a:r>
              <a:rPr lang="en-US" dirty="0" smtClean="0">
                <a:latin typeface="American Typewriter"/>
                <a:cs typeface="American Typewriter"/>
              </a:rPr>
              <a:t>How do historians back up the assertions that they make?  </a:t>
            </a:r>
            <a:r>
              <a:rPr lang="en-US" dirty="0" smtClean="0">
                <a:latin typeface="American Typewriter"/>
                <a:cs typeface="American Typewriter"/>
              </a:rPr>
              <a:t>What is their proof?</a:t>
            </a:r>
          </a:p>
          <a:p>
            <a:r>
              <a:rPr lang="en-US" dirty="0" smtClean="0">
                <a:latin typeface="American Typewriter"/>
                <a:cs typeface="American Typewriter"/>
              </a:rPr>
              <a:t>There is incontrovertible evidence that the Holocaust (the murder of about 6 million Jews and others during World War II) happened.  Why do you think some people do not believe it happened?</a:t>
            </a:r>
          </a:p>
          <a:p>
            <a:r>
              <a:rPr lang="en-US" dirty="0" smtClean="0">
                <a:latin typeface="American Typewriter"/>
                <a:cs typeface="American Typewriter"/>
              </a:rPr>
              <a:t> What is the danger of people not believing in historical events?</a:t>
            </a:r>
          </a:p>
          <a:p>
            <a:r>
              <a:rPr lang="en-US" dirty="0" smtClean="0">
                <a:latin typeface="American Typewriter"/>
                <a:cs typeface="American Typewriter"/>
              </a:rPr>
              <a:t>What standard do you use to decide if something written about history is true? </a:t>
            </a:r>
          </a:p>
        </p:txBody>
      </p:sp>
    </p:spTree>
    <p:extLst>
      <p:ext uri="{BB962C8B-B14F-4D97-AF65-F5344CB8AC3E}">
        <p14:creationId xmlns:p14="http://schemas.microsoft.com/office/powerpoint/2010/main" val="338192330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merican Typewriter"/>
                <a:cs typeface="American Typewriter"/>
              </a:rPr>
              <a:t>History at Moravian</a:t>
            </a:r>
            <a:endParaRPr lang="en-US" dirty="0">
              <a:latin typeface="American Typewriter"/>
              <a:cs typeface="American Typewriter"/>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American Typewriter"/>
                <a:cs typeface="American Typewriter"/>
              </a:rPr>
              <a:t>How do you think college-level history courses differ from high school-level history courses? </a:t>
            </a:r>
            <a:endParaRPr lang="en-US" dirty="0" smtClean="0">
              <a:latin typeface="American Typewriter"/>
              <a:cs typeface="American Typewriter"/>
            </a:endParaRPr>
          </a:p>
          <a:p>
            <a:r>
              <a:rPr lang="en-US" dirty="0" smtClean="0">
                <a:latin typeface="American Typewriter"/>
                <a:cs typeface="American Typewriter"/>
              </a:rPr>
              <a:t>When you are confronted with a primary source (a document, picture, artifact, etc. from the past), how can you approach it as a critical thinker?  What questions should you ask?</a:t>
            </a:r>
          </a:p>
          <a:p>
            <a:r>
              <a:rPr lang="en-US" dirty="0" smtClean="0">
                <a:latin typeface="American Typewriter"/>
                <a:cs typeface="American Typewriter"/>
              </a:rPr>
              <a:t>If you have a hypothesis about the meaning of a primary source, how might you go about testing it?</a:t>
            </a:r>
            <a:endParaRPr lang="en-US" dirty="0" smtClean="0">
              <a:latin typeface="American Typewriter"/>
              <a:cs typeface="American Typewriter"/>
            </a:endParaRPr>
          </a:p>
        </p:txBody>
      </p:sp>
    </p:spTree>
    <p:extLst>
      <p:ext uri="{BB962C8B-B14F-4D97-AF65-F5344CB8AC3E}">
        <p14:creationId xmlns:p14="http://schemas.microsoft.com/office/powerpoint/2010/main" val="181184406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685800" y="284018"/>
            <a:ext cx="7772400" cy="1828800"/>
          </a:xfrm>
        </p:spPr>
        <p:txBody>
          <a:bodyPr>
            <a:normAutofit/>
          </a:bodyPr>
          <a:lstStyle/>
          <a:p>
            <a:pPr eaLnBrk="1" hangingPunct="1"/>
            <a:r>
              <a:rPr lang="en-US" dirty="0" smtClean="0">
                <a:latin typeface="Times New Roman"/>
                <a:cs typeface="Times New Roman"/>
              </a:rPr>
              <a:t>The Industrial System in the Late Nineteenth-Century United States</a:t>
            </a:r>
          </a:p>
        </p:txBody>
      </p:sp>
      <p:pic>
        <p:nvPicPr>
          <p:cNvPr id="11267" name="Picture 5" descr="pittsburgh,1890s"/>
          <p:cNvPicPr>
            <a:picLocks noChangeAspect="1" noChangeArrowheads="1"/>
          </p:cNvPicPr>
          <p:nvPr/>
        </p:nvPicPr>
        <p:blipFill>
          <a:blip r:embed="rId2" cstate="print">
            <a:extLst>
              <a:ext uri="{28A0092B-C50C-407E-A947-70E740481C1C}">
                <a14:useLocalDpi xmlns:a14="http://schemas.microsoft.com/office/drawing/2010/main" val="0"/>
              </a:ext>
            </a:extLst>
          </a:blip>
          <a:srcRect l="3021" t="23256"/>
          <a:stretch>
            <a:fillRect/>
          </a:stretch>
        </p:blipFill>
        <p:spPr bwMode="auto">
          <a:xfrm>
            <a:off x="5004749" y="2101562"/>
            <a:ext cx="296478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517" y="3592787"/>
            <a:ext cx="3094431"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6517" y="2101562"/>
            <a:ext cx="2889648"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0166" y="6211669"/>
            <a:ext cx="8472770" cy="369332"/>
          </a:xfrm>
          <a:prstGeom prst="rect">
            <a:avLst/>
          </a:prstGeom>
          <a:noFill/>
        </p:spPr>
        <p:txBody>
          <a:bodyPr wrap="square" rtlCol="0">
            <a:spAutoFit/>
          </a:bodyPr>
          <a:lstStyle/>
          <a:p>
            <a:r>
              <a:rPr lang="en-US" dirty="0" smtClean="0">
                <a:latin typeface="American Typewriter"/>
                <a:cs typeface="American Typewriter"/>
              </a:rPr>
              <a:t>Why do historians think about the ways societies organize their economies?</a:t>
            </a:r>
            <a:endParaRPr lang="en-US" dirty="0">
              <a:latin typeface="American Typewriter"/>
              <a:cs typeface="American Typewriter"/>
            </a:endParaRPr>
          </a:p>
        </p:txBody>
      </p:sp>
    </p:spTree>
    <p:extLst>
      <p:ext uri="{BB962C8B-B14F-4D97-AF65-F5344CB8AC3E}">
        <p14:creationId xmlns:p14="http://schemas.microsoft.com/office/powerpoint/2010/main" val="289710731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04800"/>
            <a:ext cx="7772400" cy="685800"/>
          </a:xfrm>
        </p:spPr>
        <p:txBody>
          <a:bodyPr>
            <a:normAutofit fontScale="90000"/>
          </a:bodyPr>
          <a:lstStyle/>
          <a:p>
            <a:pPr eaLnBrk="1" hangingPunct="1"/>
            <a:r>
              <a:rPr lang="en-US" dirty="0" smtClean="0">
                <a:latin typeface="Times New Roman"/>
                <a:cs typeface="Times New Roman"/>
              </a:rPr>
              <a:t>The Industrial Revolution in the U.S.</a:t>
            </a:r>
          </a:p>
        </p:txBody>
      </p:sp>
      <p:sp>
        <p:nvSpPr>
          <p:cNvPr id="6147" name="Rectangle 3"/>
          <p:cNvSpPr>
            <a:spLocks noGrp="1" noChangeArrowheads="1"/>
          </p:cNvSpPr>
          <p:nvPr>
            <p:ph type="body" idx="1"/>
          </p:nvPr>
        </p:nvSpPr>
        <p:spPr>
          <a:xfrm>
            <a:off x="609600" y="1371600"/>
            <a:ext cx="4114800" cy="4267200"/>
          </a:xfrm>
        </p:spPr>
        <p:txBody>
          <a:bodyPr/>
          <a:lstStyle/>
          <a:p>
            <a:pPr eaLnBrk="1" hangingPunct="1"/>
            <a:r>
              <a:rPr lang="en-US" dirty="0" smtClean="0">
                <a:latin typeface="Times New Roman"/>
                <a:cs typeface="Times New Roman"/>
              </a:rPr>
              <a:t>The first industrial system</a:t>
            </a:r>
          </a:p>
          <a:p>
            <a:pPr eaLnBrk="1" hangingPunct="1">
              <a:buFontTx/>
              <a:buNone/>
            </a:pPr>
            <a:r>
              <a:rPr lang="en-US" dirty="0" smtClean="0">
                <a:latin typeface="Times New Roman"/>
                <a:cs typeface="Times New Roman"/>
              </a:rPr>
              <a:t>		1810-1870</a:t>
            </a:r>
          </a:p>
          <a:p>
            <a:pPr eaLnBrk="1" hangingPunct="1">
              <a:buFontTx/>
              <a:buNone/>
            </a:pPr>
            <a:endParaRPr lang="en-US" dirty="0" smtClean="0">
              <a:latin typeface="Times New Roman"/>
              <a:cs typeface="Times New Roman"/>
            </a:endParaRPr>
          </a:p>
          <a:p>
            <a:pPr eaLnBrk="1" hangingPunct="1"/>
            <a:r>
              <a:rPr lang="en-US" dirty="0" smtClean="0">
                <a:latin typeface="Times New Roman"/>
                <a:cs typeface="Times New Roman"/>
              </a:rPr>
              <a:t>The second industrial system</a:t>
            </a:r>
          </a:p>
          <a:p>
            <a:pPr eaLnBrk="1" hangingPunct="1">
              <a:buFontTx/>
              <a:buNone/>
            </a:pPr>
            <a:r>
              <a:rPr lang="en-US" dirty="0" smtClean="0">
                <a:latin typeface="Times New Roman"/>
                <a:cs typeface="Times New Roman"/>
              </a:rPr>
              <a:t>		1870-1910s</a:t>
            </a:r>
          </a:p>
        </p:txBody>
      </p:sp>
      <p:pic>
        <p:nvPicPr>
          <p:cNvPr id="6148" name="Picture 5" descr="http://web.bryant.edu/~history/h364proj/sprg_00/amp5/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066800"/>
            <a:ext cx="2403475"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7" descr="http://www2.tltc.ttu.edu/Harper/images/RecentUS/CARNEGIEFURNACESBRADDOCK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124200"/>
            <a:ext cx="360045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Text Box 9"/>
          <p:cNvSpPr txBox="1">
            <a:spLocks noChangeArrowheads="1"/>
          </p:cNvSpPr>
          <p:nvPr/>
        </p:nvSpPr>
        <p:spPr bwMode="auto">
          <a:xfrm>
            <a:off x="838200" y="5867400"/>
            <a:ext cx="7620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3200" dirty="0">
                <a:solidFill>
                  <a:prstClr val="black"/>
                </a:solidFill>
              </a:rPr>
              <a:t>Note: This course begins at the transition.</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9725" y="1199356"/>
            <a:ext cx="2378075"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848368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381000"/>
            <a:ext cx="7772400" cy="1143000"/>
          </a:xfrm>
        </p:spPr>
        <p:txBody>
          <a:bodyPr/>
          <a:lstStyle/>
          <a:p>
            <a:pPr eaLnBrk="1" hangingPunct="1"/>
            <a:r>
              <a:rPr lang="en-US" dirty="0" smtClean="0">
                <a:latin typeface="Times New Roman"/>
                <a:cs typeface="Times New Roman"/>
              </a:rPr>
              <a:t>The first industrial system</a:t>
            </a:r>
          </a:p>
        </p:txBody>
      </p:sp>
      <p:sp>
        <p:nvSpPr>
          <p:cNvPr id="7171" name="Rectangle 3"/>
          <p:cNvSpPr>
            <a:spLocks noGrp="1" noChangeArrowheads="1"/>
          </p:cNvSpPr>
          <p:nvPr>
            <p:ph type="body" idx="1"/>
          </p:nvPr>
        </p:nvSpPr>
        <p:spPr>
          <a:xfrm>
            <a:off x="762000" y="1905000"/>
            <a:ext cx="7772400" cy="4114800"/>
          </a:xfrm>
        </p:spPr>
        <p:txBody>
          <a:bodyPr/>
          <a:lstStyle/>
          <a:p>
            <a:pPr eaLnBrk="1" hangingPunct="1"/>
            <a:r>
              <a:rPr lang="en-US" sz="2800" dirty="0" smtClean="0">
                <a:latin typeface="Times New Roman"/>
                <a:cs typeface="Times New Roman"/>
              </a:rPr>
              <a:t>American Revolution: regional economic systems</a:t>
            </a:r>
          </a:p>
          <a:p>
            <a:pPr eaLnBrk="1" hangingPunct="1"/>
            <a:r>
              <a:rPr lang="en-US" sz="2800" dirty="0" smtClean="0">
                <a:latin typeface="Times New Roman"/>
                <a:cs typeface="Times New Roman"/>
              </a:rPr>
              <a:t>Earliest industry: textiles</a:t>
            </a:r>
          </a:p>
          <a:p>
            <a:pPr eaLnBrk="1" hangingPunct="1">
              <a:buFontTx/>
              <a:buNone/>
            </a:pPr>
            <a:r>
              <a:rPr lang="en-US" sz="2800" dirty="0" smtClean="0">
                <a:latin typeface="Times New Roman"/>
                <a:cs typeface="Times New Roman"/>
              </a:rPr>
              <a:t>			* mass production</a:t>
            </a:r>
          </a:p>
          <a:p>
            <a:pPr eaLnBrk="1" hangingPunct="1">
              <a:buFontTx/>
              <a:buNone/>
            </a:pPr>
            <a:r>
              <a:rPr lang="en-US" sz="2800" dirty="0" smtClean="0">
                <a:latin typeface="Times New Roman"/>
                <a:cs typeface="Times New Roman"/>
              </a:rPr>
              <a:t>			* mechanization</a:t>
            </a:r>
          </a:p>
          <a:p>
            <a:pPr eaLnBrk="1" hangingPunct="1">
              <a:buFontTx/>
              <a:buNone/>
            </a:pPr>
            <a:r>
              <a:rPr lang="en-US" sz="2800" dirty="0" smtClean="0">
                <a:latin typeface="Times New Roman"/>
                <a:cs typeface="Times New Roman"/>
              </a:rPr>
              <a:t>			* unskilled workers</a:t>
            </a:r>
          </a:p>
        </p:txBody>
      </p:sp>
      <p:pic>
        <p:nvPicPr>
          <p:cNvPr id="7172" name="Picture 7" descr="http://www.ushistory.org/us/images/000341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590800"/>
            <a:ext cx="238125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9" descr="12.jpg (41093 byte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4876800"/>
            <a:ext cx="16462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1" descr="18.jpg (76737 bytes)">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876800"/>
            <a:ext cx="238125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8" descr="The Lester Shoe factory."/>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5181600"/>
            <a:ext cx="30956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8529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What Was </a:t>
            </a:r>
            <a:r>
              <a:rPr lang="en-US" dirty="0" smtClean="0">
                <a:latin typeface="Times New Roman"/>
                <a:cs typeface="Times New Roman"/>
              </a:rPr>
              <a:t>Life </a:t>
            </a:r>
            <a:r>
              <a:rPr lang="en-US" dirty="0" smtClean="0">
                <a:latin typeface="Times New Roman"/>
                <a:cs typeface="Times New Roman"/>
              </a:rPr>
              <a:t>Like for Workers During </a:t>
            </a:r>
            <a:r>
              <a:rPr lang="en-US" dirty="0" smtClean="0">
                <a:latin typeface="Times New Roman"/>
                <a:cs typeface="Times New Roman"/>
              </a:rPr>
              <a:t>the </a:t>
            </a:r>
            <a:r>
              <a:rPr lang="en-US" dirty="0" smtClean="0">
                <a:latin typeface="Times New Roman"/>
                <a:cs typeface="Times New Roman"/>
              </a:rPr>
              <a:t>First Industrial System?</a:t>
            </a:r>
            <a:endParaRPr lang="en-US" dirty="0">
              <a:latin typeface="Times New Roman"/>
              <a:cs typeface="Times New Roman"/>
            </a:endParaRPr>
          </a:p>
        </p:txBody>
      </p:sp>
      <p:sp>
        <p:nvSpPr>
          <p:cNvPr id="3" name="Content Placeholder 2"/>
          <p:cNvSpPr>
            <a:spLocks noGrp="1"/>
          </p:cNvSpPr>
          <p:nvPr>
            <p:ph idx="1"/>
          </p:nvPr>
        </p:nvSpPr>
        <p:spPr>
          <a:xfrm>
            <a:off x="457200" y="1793100"/>
            <a:ext cx="8229600" cy="4525963"/>
          </a:xfrm>
        </p:spPr>
        <p:txBody>
          <a:bodyPr>
            <a:normAutofit fontScale="85000" lnSpcReduction="20000"/>
          </a:bodyPr>
          <a:lstStyle/>
          <a:p>
            <a:r>
              <a:rPr lang="en-US" dirty="0" smtClean="0">
                <a:latin typeface="Times New Roman"/>
                <a:cs typeface="Times New Roman"/>
              </a:rPr>
              <a:t>Imagine how shoes were made before industrialization.  Where were they made?  What did that place probably look like?  What kind of equipment/tools were involved?  Who was probably making them?  How did he/she learn how to make shoes?  If people worked together in the shoe-making business, what were the relationships between them probably like? Where might the shoes have been sold?  </a:t>
            </a:r>
          </a:p>
          <a:p>
            <a:r>
              <a:rPr lang="en-US" dirty="0" smtClean="0">
                <a:latin typeface="Times New Roman"/>
                <a:cs typeface="Times New Roman"/>
              </a:rPr>
              <a:t>Then imagine how shoes were made after industrialization and answer the above questions.</a:t>
            </a:r>
          </a:p>
          <a:p>
            <a:r>
              <a:rPr lang="en-US" dirty="0" smtClean="0">
                <a:latin typeface="Times New Roman"/>
                <a:cs typeface="Times New Roman"/>
              </a:rPr>
              <a:t>What are the differences, and how would they impact people? </a:t>
            </a:r>
            <a:endParaRPr lang="en-US" dirty="0">
              <a:latin typeface="Times New Roman"/>
              <a:cs typeface="Times New Roman"/>
            </a:endParaRPr>
          </a:p>
        </p:txBody>
      </p:sp>
    </p:spTree>
    <p:extLst>
      <p:ext uri="{BB962C8B-B14F-4D97-AF65-F5344CB8AC3E}">
        <p14:creationId xmlns:p14="http://schemas.microsoft.com/office/powerpoint/2010/main" val="225027943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What</a:t>
            </a:r>
            <a:r>
              <a:rPr lang="en-US" dirty="0">
                <a:latin typeface="Times New Roman"/>
                <a:cs typeface="Times New Roman"/>
              </a:rPr>
              <a:t> </a:t>
            </a:r>
            <a:r>
              <a:rPr lang="en-US" dirty="0" smtClean="0">
                <a:latin typeface="Times New Roman"/>
                <a:cs typeface="Times New Roman"/>
              </a:rPr>
              <a:t>Was the Next Big Thing?</a:t>
            </a:r>
            <a:endParaRPr lang="en-US" dirty="0">
              <a:latin typeface="Times New Roman"/>
              <a:cs typeface="Times New Roman"/>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a:cs typeface="Times New Roman"/>
              </a:rPr>
              <a:t>As the first industrial system was underway in the U.S., a group of entrepreneurs started thinking about how to make their mark on American society.  They wanted to come up with the next big things that could not only advance the America economy but shoot them to the top of the economic ladder.</a:t>
            </a:r>
          </a:p>
          <a:p>
            <a:r>
              <a:rPr lang="en-US" dirty="0" smtClean="0">
                <a:latin typeface="Times New Roman"/>
                <a:cs typeface="Times New Roman"/>
              </a:rPr>
              <a:t>If you were among them, what do you think the next big things could have been?</a:t>
            </a:r>
            <a:endParaRPr lang="en-US" dirty="0">
              <a:latin typeface="Times New Roman"/>
              <a:cs typeface="Times New Roman"/>
            </a:endParaRPr>
          </a:p>
        </p:txBody>
      </p:sp>
    </p:spTree>
    <p:extLst>
      <p:ext uri="{BB962C8B-B14F-4D97-AF65-F5344CB8AC3E}">
        <p14:creationId xmlns:p14="http://schemas.microsoft.com/office/powerpoint/2010/main" val="311727131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228600"/>
            <a:ext cx="7772400" cy="1143000"/>
          </a:xfrm>
        </p:spPr>
        <p:txBody>
          <a:bodyPr>
            <a:normAutofit fontScale="90000"/>
          </a:bodyPr>
          <a:lstStyle/>
          <a:p>
            <a:pPr eaLnBrk="1" hangingPunct="1">
              <a:defRPr/>
            </a:pPr>
            <a:r>
              <a:rPr lang="en-US" dirty="0" smtClean="0">
                <a:latin typeface="Times New Roman"/>
                <a:cs typeface="Times New Roman"/>
              </a:rPr>
              <a:t>The Second Industrial System and the Rise of Corporate Capitalism</a:t>
            </a:r>
          </a:p>
        </p:txBody>
      </p:sp>
      <p:sp>
        <p:nvSpPr>
          <p:cNvPr id="9219" name="Rectangle 3"/>
          <p:cNvSpPr>
            <a:spLocks noGrp="1" noChangeArrowheads="1"/>
          </p:cNvSpPr>
          <p:nvPr>
            <p:ph type="body" sz="half" idx="1"/>
          </p:nvPr>
        </p:nvSpPr>
        <p:spPr>
          <a:xfrm>
            <a:off x="381000" y="1981200"/>
            <a:ext cx="4114800" cy="4038600"/>
          </a:xfrm>
        </p:spPr>
        <p:txBody>
          <a:bodyPr/>
          <a:lstStyle/>
          <a:p>
            <a:pPr eaLnBrk="1" hangingPunct="1"/>
            <a:r>
              <a:rPr lang="en-US" sz="2800" dirty="0" smtClean="0">
                <a:latin typeface="Times New Roman"/>
                <a:cs typeface="Times New Roman"/>
              </a:rPr>
              <a:t>“Producers’ Goods” </a:t>
            </a:r>
          </a:p>
          <a:p>
            <a:pPr lvl="1" eaLnBrk="1" hangingPunct="1"/>
            <a:r>
              <a:rPr lang="en-US" dirty="0" smtClean="0">
                <a:latin typeface="Times New Roman"/>
                <a:cs typeface="Times New Roman"/>
              </a:rPr>
              <a:t>Heavy Industries </a:t>
            </a:r>
          </a:p>
          <a:p>
            <a:pPr lvl="1" eaLnBrk="1" hangingPunct="1"/>
            <a:r>
              <a:rPr lang="en-US" dirty="0" smtClean="0">
                <a:latin typeface="Times New Roman"/>
                <a:cs typeface="Times New Roman"/>
              </a:rPr>
              <a:t>Steel, iron, petroleum, and machinery</a:t>
            </a:r>
          </a:p>
          <a:p>
            <a:pPr eaLnBrk="1" hangingPunct="1"/>
            <a:r>
              <a:rPr lang="en-US" sz="2800" dirty="0" smtClean="0">
                <a:latin typeface="Times New Roman"/>
                <a:cs typeface="Times New Roman"/>
              </a:rPr>
              <a:t>Concentration of capital allowed for huge, innovative projects.</a:t>
            </a:r>
            <a:endParaRPr lang="en-US" sz="2400" dirty="0" smtClean="0">
              <a:latin typeface="Times New Roman"/>
              <a:cs typeface="Times New Roman"/>
            </a:endParaRPr>
          </a:p>
        </p:txBody>
      </p:sp>
      <p:pic>
        <p:nvPicPr>
          <p:cNvPr id="9220" name="Content Placeholder 5" descr="Image industrial revolution.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24400" y="4267200"/>
            <a:ext cx="3348038" cy="2378075"/>
          </a:xfrm>
        </p:spPr>
      </p:pic>
      <p:pic>
        <p:nvPicPr>
          <p:cNvPr id="9221" name="Picture 6" descr="Brooklyn Bri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28800"/>
            <a:ext cx="3581400"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96073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dirty="0" smtClean="0">
                <a:latin typeface="Times New Roman"/>
                <a:cs typeface="Times New Roman"/>
              </a:rPr>
              <a:t>The second industrial system</a:t>
            </a:r>
          </a:p>
        </p:txBody>
      </p:sp>
      <p:sp>
        <p:nvSpPr>
          <p:cNvPr id="8195" name="Rectangle 3"/>
          <p:cNvSpPr>
            <a:spLocks noGrp="1" noChangeArrowheads="1"/>
          </p:cNvSpPr>
          <p:nvPr>
            <p:ph type="body" idx="1"/>
          </p:nvPr>
        </p:nvSpPr>
        <p:spPr/>
        <p:txBody>
          <a:bodyPr/>
          <a:lstStyle/>
          <a:p>
            <a:pPr eaLnBrk="1" hangingPunct="1">
              <a:lnSpc>
                <a:spcPct val="90000"/>
              </a:lnSpc>
            </a:pPr>
            <a:r>
              <a:rPr lang="en-US" dirty="0" smtClean="0">
                <a:latin typeface="Times New Roman"/>
                <a:cs typeface="Times New Roman"/>
              </a:rPr>
              <a:t>Providing goods and services necessary for maintaining the industrial system		</a:t>
            </a:r>
            <a:endParaRPr lang="en-US" sz="2400" dirty="0" smtClean="0">
              <a:latin typeface="Times New Roman"/>
              <a:cs typeface="Times New Roman"/>
            </a:endParaRPr>
          </a:p>
          <a:p>
            <a:pPr eaLnBrk="1" hangingPunct="1">
              <a:lnSpc>
                <a:spcPct val="90000"/>
              </a:lnSpc>
            </a:pPr>
            <a:r>
              <a:rPr lang="en-US" dirty="0" smtClean="0">
                <a:latin typeface="Times New Roman"/>
                <a:cs typeface="Times New Roman"/>
              </a:rPr>
              <a:t>Using the logic of the first industrial system</a:t>
            </a:r>
          </a:p>
          <a:p>
            <a:pPr eaLnBrk="1" hangingPunct="1">
              <a:lnSpc>
                <a:spcPct val="90000"/>
              </a:lnSpc>
              <a:buFontTx/>
              <a:buNone/>
            </a:pPr>
            <a:r>
              <a:rPr lang="en-US" dirty="0" smtClean="0">
                <a:latin typeface="Times New Roman"/>
                <a:cs typeface="Times New Roman"/>
              </a:rPr>
              <a:t>		</a:t>
            </a:r>
            <a:r>
              <a:rPr lang="en-US" sz="2400" dirty="0" smtClean="0">
                <a:latin typeface="Times New Roman"/>
                <a:cs typeface="Times New Roman"/>
              </a:rPr>
              <a:t>* mass production, mechanization, unskilled workers</a:t>
            </a:r>
            <a:endParaRPr lang="en-US" dirty="0" smtClean="0">
              <a:latin typeface="Times New Roman"/>
              <a:cs typeface="Times New Roman"/>
            </a:endParaRPr>
          </a:p>
          <a:p>
            <a:pPr eaLnBrk="1" hangingPunct="1">
              <a:lnSpc>
                <a:spcPct val="90000"/>
              </a:lnSpc>
            </a:pPr>
            <a:r>
              <a:rPr lang="en-US" dirty="0" smtClean="0">
                <a:latin typeface="Times New Roman"/>
                <a:cs typeface="Times New Roman"/>
              </a:rPr>
              <a:t>Premise: </a:t>
            </a:r>
            <a:r>
              <a:rPr lang="en-US" b="1" dirty="0" smtClean="0">
                <a:latin typeface="Times New Roman"/>
                <a:cs typeface="Times New Roman"/>
              </a:rPr>
              <a:t>maximize profits</a:t>
            </a:r>
            <a:endParaRPr lang="en-US" dirty="0" smtClean="0">
              <a:latin typeface="Times New Roman"/>
              <a:cs typeface="Times New Roman"/>
            </a:endParaRPr>
          </a:p>
          <a:p>
            <a:pPr eaLnBrk="1" hangingPunct="1">
              <a:lnSpc>
                <a:spcPct val="90000"/>
              </a:lnSpc>
              <a:buFontTx/>
              <a:buNone/>
            </a:pPr>
            <a:r>
              <a:rPr lang="en-US" dirty="0" smtClean="0">
                <a:latin typeface="Times New Roman"/>
                <a:cs typeface="Times New Roman"/>
              </a:rPr>
              <a:t>		“Watch the cost!”</a:t>
            </a:r>
          </a:p>
          <a:p>
            <a:pPr eaLnBrk="1" hangingPunct="1">
              <a:lnSpc>
                <a:spcPct val="90000"/>
              </a:lnSpc>
              <a:buFontTx/>
              <a:buNone/>
            </a:pPr>
            <a:r>
              <a:rPr lang="en-US" dirty="0" smtClean="0">
                <a:latin typeface="Times New Roman"/>
                <a:cs typeface="Times New Roman"/>
              </a:rPr>
              <a:t>				</a:t>
            </a:r>
            <a:r>
              <a:rPr lang="en-US" sz="2400" dirty="0" smtClean="0">
                <a:latin typeface="Times New Roman"/>
                <a:cs typeface="Times New Roman"/>
              </a:rPr>
              <a:t>-Andrew Carnegie</a:t>
            </a:r>
          </a:p>
        </p:txBody>
      </p:sp>
      <p:pic>
        <p:nvPicPr>
          <p:cNvPr id="8196" name="Picture 5" descr="http://www.census.gov/history/img/Carnegie_Steel_furna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267200"/>
            <a:ext cx="2874963" cy="2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9" descr="Standard Oil, Refinery #1, 189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5638800"/>
            <a:ext cx="1395413"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660203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What was the Second Industrial System?</a:t>
            </a:r>
            <a:endParaRPr lang="en-US" dirty="0">
              <a:latin typeface="Times New Roman"/>
              <a:cs typeface="Times New Roman"/>
            </a:endParaRPr>
          </a:p>
        </p:txBody>
      </p:sp>
      <p:sp>
        <p:nvSpPr>
          <p:cNvPr id="3" name="Content Placeholder 2"/>
          <p:cNvSpPr>
            <a:spLocks noGrp="1"/>
          </p:cNvSpPr>
          <p:nvPr>
            <p:ph idx="1"/>
          </p:nvPr>
        </p:nvSpPr>
        <p:spPr>
          <a:xfrm>
            <a:off x="533400" y="1828800"/>
            <a:ext cx="8229600" cy="4419600"/>
          </a:xfrm>
        </p:spPr>
        <p:txBody>
          <a:bodyPr>
            <a:normAutofit/>
          </a:bodyPr>
          <a:lstStyle/>
          <a:p>
            <a:endParaRPr lang="en-US" dirty="0" smtClean="0"/>
          </a:p>
          <a:p>
            <a:r>
              <a:rPr lang="en-US" dirty="0" smtClean="0">
                <a:latin typeface="Times New Roman"/>
                <a:cs typeface="Times New Roman"/>
              </a:rPr>
              <a:t>How might working in a shoe factory differ from working in a large steel mill? </a:t>
            </a:r>
          </a:p>
          <a:p>
            <a:endParaRPr lang="en-US" dirty="0">
              <a:latin typeface="Times New Roman"/>
              <a:cs typeface="Times New Roman"/>
            </a:endParaRPr>
          </a:p>
          <a:p>
            <a:r>
              <a:rPr lang="en-US" dirty="0" smtClean="0">
                <a:latin typeface="Times New Roman"/>
                <a:cs typeface="Times New Roman"/>
              </a:rPr>
              <a:t>Describe the relationship between the owners </a:t>
            </a:r>
            <a:r>
              <a:rPr lang="en-US" smtClean="0">
                <a:latin typeface="Times New Roman"/>
                <a:cs typeface="Times New Roman"/>
              </a:rPr>
              <a:t>of shoe </a:t>
            </a:r>
            <a:r>
              <a:rPr lang="en-US" dirty="0" smtClean="0">
                <a:latin typeface="Times New Roman"/>
                <a:cs typeface="Times New Roman"/>
              </a:rPr>
              <a:t>factories and the owners of steel mills.</a:t>
            </a:r>
            <a:endParaRPr lang="en-US" dirty="0">
              <a:latin typeface="Times New Roman"/>
              <a:cs typeface="Times New Roman"/>
            </a:endParaRPr>
          </a:p>
        </p:txBody>
      </p:sp>
    </p:spTree>
    <p:extLst>
      <p:ext uri="{BB962C8B-B14F-4D97-AF65-F5344CB8AC3E}">
        <p14:creationId xmlns:p14="http://schemas.microsoft.com/office/powerpoint/2010/main" val="276313384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4191000" cy="1143000"/>
          </a:xfrm>
        </p:spPr>
        <p:txBody>
          <a:bodyPr>
            <a:normAutofit fontScale="90000"/>
          </a:bodyPr>
          <a:lstStyle/>
          <a:p>
            <a:r>
              <a:rPr lang="en-US" dirty="0" smtClean="0">
                <a:latin typeface="Times New Roman"/>
                <a:cs typeface="Times New Roman"/>
              </a:rPr>
              <a:t>Monopolies and Concentrated Wealth</a:t>
            </a:r>
            <a:endParaRPr lang="en-US" dirty="0">
              <a:latin typeface="Times New Roman"/>
              <a:cs typeface="Times New Roman"/>
            </a:endParaRPr>
          </a:p>
        </p:txBody>
      </p:sp>
      <p:sp>
        <p:nvSpPr>
          <p:cNvPr id="3" name="Content Placeholder 2"/>
          <p:cNvSpPr>
            <a:spLocks noGrp="1"/>
          </p:cNvSpPr>
          <p:nvPr>
            <p:ph idx="1"/>
          </p:nvPr>
        </p:nvSpPr>
        <p:spPr>
          <a:xfrm>
            <a:off x="457200" y="2362200"/>
            <a:ext cx="4572000" cy="3763963"/>
          </a:xfrm>
        </p:spPr>
        <p:txBody>
          <a:bodyPr>
            <a:normAutofit fontScale="77500" lnSpcReduction="20000"/>
          </a:bodyPr>
          <a:lstStyle/>
          <a:p>
            <a:r>
              <a:rPr lang="en-US" u="sng" dirty="0" smtClean="0">
                <a:latin typeface="Times New Roman"/>
                <a:cs typeface="Times New Roman"/>
              </a:rPr>
              <a:t>Vertical integration</a:t>
            </a:r>
          </a:p>
          <a:p>
            <a:pPr eaLnBrk="0" hangingPunct="0">
              <a:lnSpc>
                <a:spcPct val="90000"/>
              </a:lnSpc>
              <a:spcBef>
                <a:spcPct val="50000"/>
              </a:spcBef>
              <a:buFontTx/>
              <a:buChar char="•"/>
            </a:pPr>
            <a:r>
              <a:rPr lang="en-US" dirty="0">
                <a:solidFill>
                  <a:prstClr val="black"/>
                </a:solidFill>
                <a:latin typeface="Times New Roman"/>
                <a:cs typeface="Times New Roman"/>
              </a:rPr>
              <a:t> Control production at every step, from raw materials through processing to transport and merchandising</a:t>
            </a:r>
          </a:p>
          <a:p>
            <a:pPr eaLnBrk="0" hangingPunct="0">
              <a:lnSpc>
                <a:spcPct val="90000"/>
              </a:lnSpc>
              <a:spcBef>
                <a:spcPct val="50000"/>
              </a:spcBef>
              <a:buFontTx/>
              <a:buChar char="•"/>
            </a:pPr>
            <a:endParaRPr lang="en-US" dirty="0">
              <a:solidFill>
                <a:prstClr val="black"/>
              </a:solidFill>
              <a:latin typeface="Times New Roman"/>
              <a:cs typeface="Times New Roman"/>
            </a:endParaRPr>
          </a:p>
          <a:p>
            <a:pPr eaLnBrk="0" hangingPunct="0">
              <a:lnSpc>
                <a:spcPct val="90000"/>
              </a:lnSpc>
              <a:spcBef>
                <a:spcPct val="50000"/>
              </a:spcBef>
              <a:buFontTx/>
              <a:buChar char="•"/>
            </a:pPr>
            <a:r>
              <a:rPr lang="en-US" dirty="0">
                <a:solidFill>
                  <a:prstClr val="black"/>
                </a:solidFill>
                <a:latin typeface="Times New Roman"/>
                <a:cs typeface="Times New Roman"/>
              </a:rPr>
              <a:t> Carnegie Steel (1872)</a:t>
            </a:r>
          </a:p>
          <a:p>
            <a:pPr eaLnBrk="0" hangingPunct="0">
              <a:lnSpc>
                <a:spcPct val="90000"/>
              </a:lnSpc>
              <a:spcBef>
                <a:spcPct val="50000"/>
              </a:spcBef>
              <a:buFontTx/>
              <a:buChar char="•"/>
            </a:pPr>
            <a:endParaRPr lang="en-US" dirty="0">
              <a:solidFill>
                <a:prstClr val="black"/>
              </a:solidFill>
              <a:latin typeface="Times New Roman"/>
              <a:cs typeface="Times New Roman"/>
            </a:endParaRPr>
          </a:p>
          <a:p>
            <a:pPr eaLnBrk="0" hangingPunct="0">
              <a:lnSpc>
                <a:spcPct val="90000"/>
              </a:lnSpc>
              <a:spcBef>
                <a:spcPct val="50000"/>
              </a:spcBef>
              <a:buFontTx/>
              <a:buChar char="•"/>
            </a:pPr>
            <a:r>
              <a:rPr lang="en-US" dirty="0">
                <a:solidFill>
                  <a:prstClr val="black"/>
                </a:solidFill>
                <a:latin typeface="Times New Roman"/>
                <a:cs typeface="Times New Roman"/>
              </a:rPr>
              <a:t> By 1900, earned $40 million/year</a:t>
            </a:r>
          </a:p>
          <a:p>
            <a:endParaRPr lang="en-US" dirty="0" smtClean="0"/>
          </a:p>
          <a:p>
            <a:endParaRPr lang="en-US" dirty="0"/>
          </a:p>
        </p:txBody>
      </p:sp>
      <p:pic>
        <p:nvPicPr>
          <p:cNvPr id="4" name="Picture 3" descr="carneg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533400"/>
            <a:ext cx="3071813"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ndrew Carneg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648200"/>
            <a:ext cx="384968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9551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52400"/>
            <a:ext cx="7772400" cy="609600"/>
          </a:xfrm>
        </p:spPr>
        <p:txBody>
          <a:bodyPr>
            <a:normAutofit fontScale="90000"/>
          </a:bodyPr>
          <a:lstStyle/>
          <a:p>
            <a:pPr eaLnBrk="1" hangingPunct="1"/>
            <a:r>
              <a:rPr lang="en-US" sz="4000" dirty="0" smtClean="0">
                <a:latin typeface="Times New Roman"/>
                <a:cs typeface="Times New Roman"/>
              </a:rPr>
              <a:t>Monopolies and Concentrated Wealth</a:t>
            </a:r>
          </a:p>
        </p:txBody>
      </p:sp>
      <p:sp>
        <p:nvSpPr>
          <p:cNvPr id="11267" name="Rectangle 3"/>
          <p:cNvSpPr>
            <a:spLocks noGrp="1" noChangeArrowheads="1"/>
          </p:cNvSpPr>
          <p:nvPr>
            <p:ph type="body" idx="1"/>
          </p:nvPr>
        </p:nvSpPr>
        <p:spPr>
          <a:xfrm>
            <a:off x="609600" y="838200"/>
            <a:ext cx="3657600" cy="2743200"/>
          </a:xfrm>
        </p:spPr>
        <p:txBody>
          <a:bodyPr>
            <a:normAutofit fontScale="92500" lnSpcReduction="10000"/>
          </a:bodyPr>
          <a:lstStyle/>
          <a:p>
            <a:pPr eaLnBrk="1" hangingPunct="1">
              <a:lnSpc>
                <a:spcPct val="90000"/>
              </a:lnSpc>
            </a:pPr>
            <a:r>
              <a:rPr lang="en-US" sz="2000" u="sng" dirty="0" smtClean="0">
                <a:latin typeface="Times New Roman"/>
                <a:cs typeface="Times New Roman"/>
              </a:rPr>
              <a:t>Horizontal Integration</a:t>
            </a:r>
          </a:p>
          <a:p>
            <a:pPr eaLnBrk="1" hangingPunct="1">
              <a:lnSpc>
                <a:spcPct val="90000"/>
              </a:lnSpc>
            </a:pPr>
            <a:r>
              <a:rPr lang="en-US" sz="2000" dirty="0" smtClean="0">
                <a:latin typeface="Times New Roman"/>
                <a:cs typeface="Times New Roman"/>
              </a:rPr>
              <a:t>gain control of the market for a single product</a:t>
            </a:r>
          </a:p>
          <a:p>
            <a:pPr eaLnBrk="1" hangingPunct="1">
              <a:lnSpc>
                <a:spcPct val="90000"/>
              </a:lnSpc>
            </a:pPr>
            <a:r>
              <a:rPr lang="en-US" sz="2000" dirty="0" smtClean="0">
                <a:latin typeface="Times New Roman"/>
                <a:cs typeface="Times New Roman"/>
              </a:rPr>
              <a:t>Standard Oil and John D. Rockefeller</a:t>
            </a:r>
          </a:p>
          <a:p>
            <a:pPr lvl="1" eaLnBrk="1" hangingPunct="1">
              <a:lnSpc>
                <a:spcPct val="90000"/>
              </a:lnSpc>
            </a:pPr>
            <a:r>
              <a:rPr lang="en-US" sz="2000" dirty="0" smtClean="0">
                <a:latin typeface="Times New Roman"/>
                <a:cs typeface="Times New Roman"/>
              </a:rPr>
              <a:t>controlled 90% of the nation’s oil-refining industry</a:t>
            </a:r>
          </a:p>
          <a:p>
            <a:pPr eaLnBrk="1" hangingPunct="1">
              <a:lnSpc>
                <a:spcPct val="90000"/>
              </a:lnSpc>
            </a:pPr>
            <a:r>
              <a:rPr lang="en-US" sz="2000" dirty="0" smtClean="0">
                <a:latin typeface="Times New Roman"/>
                <a:cs typeface="Times New Roman"/>
              </a:rPr>
              <a:t>1898-1902: 2,600 firms disappeared</a:t>
            </a:r>
          </a:p>
        </p:txBody>
      </p:sp>
      <p:pic>
        <p:nvPicPr>
          <p:cNvPr id="11268" name="Picture 4" descr="merg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581400"/>
            <a:ext cx="3048000"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standardo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914400"/>
            <a:ext cx="4298950" cy="527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78762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dirty="0" smtClean="0">
                <a:latin typeface="Times New Roman"/>
                <a:cs typeface="Times New Roman"/>
              </a:rPr>
              <a:t>Job Creation and Economic Growth</a:t>
            </a:r>
          </a:p>
        </p:txBody>
      </p:sp>
      <p:sp>
        <p:nvSpPr>
          <p:cNvPr id="96259" name="Rectangle 3"/>
          <p:cNvSpPr>
            <a:spLocks noGrp="1" noChangeArrowheads="1"/>
          </p:cNvSpPr>
          <p:nvPr>
            <p:ph type="body" idx="1"/>
          </p:nvPr>
        </p:nvSpPr>
        <p:spPr>
          <a:xfrm>
            <a:off x="6172200" y="1981200"/>
            <a:ext cx="2286000" cy="4114800"/>
          </a:xfrm>
        </p:spPr>
        <p:txBody>
          <a:bodyPr>
            <a:normAutofit lnSpcReduction="10000"/>
          </a:bodyPr>
          <a:lstStyle/>
          <a:p>
            <a:pPr>
              <a:defRPr/>
            </a:pPr>
            <a:r>
              <a:rPr lang="en-US" sz="2400" dirty="0">
                <a:latin typeface="Times New Roman"/>
                <a:cs typeface="Times New Roman"/>
              </a:rPr>
              <a:t>By 1900, more than 1,000 factories had labor forces between 500-1000</a:t>
            </a:r>
          </a:p>
          <a:p>
            <a:pPr>
              <a:defRPr/>
            </a:pPr>
            <a:r>
              <a:rPr lang="en-US" sz="2400" dirty="0">
                <a:latin typeface="Times New Roman"/>
                <a:cs typeface="Times New Roman"/>
              </a:rPr>
              <a:t>450 businesses had more than 1,000 workers</a:t>
            </a:r>
          </a:p>
        </p:txBody>
      </p:sp>
      <p:pic>
        <p:nvPicPr>
          <p:cNvPr id="12292" name="Picture 4" descr="industrysiz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05000"/>
            <a:ext cx="5562600"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587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96258"/>
                                        </p:tgtEl>
                                        <p:attrNameLst>
                                          <p:attrName>style.visibility</p:attrName>
                                        </p:attrNameLst>
                                      </p:cBhvr>
                                      <p:to>
                                        <p:strVal val="visible"/>
                                      </p:to>
                                    </p:set>
                                    <p:animEffect transition="in" filter="dissolve">
                                      <p:cBhvr>
                                        <p:cTn id="7" dur="500"/>
                                        <p:tgtEl>
                                          <p:spTgt spid="962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6259">
                                            <p:txEl>
                                              <p:pRg st="0" end="0"/>
                                            </p:txEl>
                                          </p:spTgt>
                                        </p:tgtEl>
                                        <p:attrNameLst>
                                          <p:attrName>style.visibility</p:attrName>
                                        </p:attrNameLst>
                                      </p:cBhvr>
                                      <p:to>
                                        <p:strVal val="visible"/>
                                      </p:to>
                                    </p:set>
                                    <p:animEffect transition="in" filter="dissolve">
                                      <p:cBhvr>
                                        <p:cTn id="12" dur="500"/>
                                        <p:tgtEl>
                                          <p:spTgt spid="962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6259">
                                            <p:txEl>
                                              <p:pRg st="1" end="1"/>
                                            </p:txEl>
                                          </p:spTgt>
                                        </p:tgtEl>
                                        <p:attrNameLst>
                                          <p:attrName>style.visibility</p:attrName>
                                        </p:attrNameLst>
                                      </p:cBhvr>
                                      <p:to>
                                        <p:strVal val="visible"/>
                                      </p:to>
                                    </p:set>
                                    <p:animEffect transition="in" filter="dissolve">
                                      <p:cBhvr>
                                        <p:cTn id="17" dur="500"/>
                                        <p:tgtEl>
                                          <p:spTgt spid="962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P spid="9625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28600"/>
            <a:ext cx="7772400" cy="685800"/>
          </a:xfrm>
        </p:spPr>
        <p:txBody>
          <a:bodyPr>
            <a:normAutofit fontScale="90000"/>
          </a:bodyPr>
          <a:lstStyle/>
          <a:p>
            <a:r>
              <a:rPr lang="en-US" dirty="0" smtClean="0">
                <a:latin typeface="Times" pitchFamily="18" charset="0"/>
              </a:rPr>
              <a:t>Incorporation of the Economy</a:t>
            </a:r>
          </a:p>
        </p:txBody>
      </p:sp>
      <p:sp>
        <p:nvSpPr>
          <p:cNvPr id="11267" name="Rectangle 3"/>
          <p:cNvSpPr>
            <a:spLocks noGrp="1" noChangeArrowheads="1"/>
          </p:cNvSpPr>
          <p:nvPr>
            <p:ph type="body" idx="1"/>
          </p:nvPr>
        </p:nvSpPr>
        <p:spPr>
          <a:xfrm>
            <a:off x="533400" y="5562600"/>
            <a:ext cx="7772400" cy="914400"/>
          </a:xfrm>
        </p:spPr>
        <p:txBody>
          <a:bodyPr/>
          <a:lstStyle/>
          <a:p>
            <a:pPr>
              <a:lnSpc>
                <a:spcPct val="90000"/>
              </a:lnSpc>
            </a:pPr>
            <a:r>
              <a:rPr lang="en-US" sz="2000" dirty="0" smtClean="0">
                <a:latin typeface="Times" pitchFamily="18" charset="0"/>
              </a:rPr>
              <a:t>U.S. 1st in productivity 1865 - $2 billion;  1900 - $13 billion</a:t>
            </a:r>
          </a:p>
          <a:p>
            <a:pPr lvl="1">
              <a:lnSpc>
                <a:spcPct val="90000"/>
              </a:lnSpc>
            </a:pPr>
            <a:r>
              <a:rPr lang="en-US" sz="1800" dirty="0" smtClean="0">
                <a:latin typeface="Times" pitchFamily="18" charset="0"/>
              </a:rPr>
              <a:t>manufacturing 1/3 of world's goods</a:t>
            </a:r>
          </a:p>
        </p:txBody>
      </p:sp>
      <p:pic>
        <p:nvPicPr>
          <p:cNvPr id="13316" name="Picture 5" descr="map, prosuc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990600"/>
            <a:ext cx="5375275" cy="431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0206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dissolve">
                                      <p:cBhvr>
                                        <p:cTn id="7" dur="500"/>
                                        <p:tgtEl>
                                          <p:spTgt spid="112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7">
                                            <p:txEl>
                                              <p:pRg st="0" end="0"/>
                                            </p:txEl>
                                          </p:spTgt>
                                        </p:tgtEl>
                                        <p:attrNameLst>
                                          <p:attrName>style.visibility</p:attrName>
                                        </p:attrNameLst>
                                      </p:cBhvr>
                                      <p:to>
                                        <p:strVal val="visible"/>
                                      </p:to>
                                    </p:set>
                                    <p:animEffect transition="in" filter="dissolve">
                                      <p:cBhvr>
                                        <p:cTn id="12" dur="500"/>
                                        <p:tgtEl>
                                          <p:spTgt spid="11267">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267">
                                            <p:txEl>
                                              <p:pRg st="1" end="1"/>
                                            </p:txEl>
                                          </p:spTgt>
                                        </p:tgtEl>
                                        <p:attrNameLst>
                                          <p:attrName>style.visibility</p:attrName>
                                        </p:attrNameLst>
                                      </p:cBhvr>
                                      <p:to>
                                        <p:strVal val="visible"/>
                                      </p:to>
                                    </p:set>
                                    <p:animEffect transition="in" filter="dissolve">
                                      <p:cBhvr>
                                        <p:cTn id="15" dur="500"/>
                                        <p:tgtEl>
                                          <p:spTgt spid="112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62000" y="228600"/>
            <a:ext cx="7772400" cy="990600"/>
          </a:xfrm>
        </p:spPr>
        <p:txBody>
          <a:bodyPr/>
          <a:lstStyle/>
          <a:p>
            <a:pPr eaLnBrk="1" hangingPunct="1"/>
            <a:r>
              <a:rPr lang="en-US" dirty="0" smtClean="0">
                <a:latin typeface="Times" pitchFamily="18" charset="0"/>
              </a:rPr>
              <a:t>The Age of Inventions</a:t>
            </a:r>
          </a:p>
        </p:txBody>
      </p:sp>
      <p:sp>
        <p:nvSpPr>
          <p:cNvPr id="17411" name="Rectangle 3"/>
          <p:cNvSpPr>
            <a:spLocks noGrp="1" noChangeArrowheads="1"/>
          </p:cNvSpPr>
          <p:nvPr>
            <p:ph type="body" sz="half" idx="1"/>
          </p:nvPr>
        </p:nvSpPr>
        <p:spPr>
          <a:xfrm>
            <a:off x="152400" y="1295400"/>
            <a:ext cx="4419600" cy="5410200"/>
          </a:xfrm>
        </p:spPr>
        <p:txBody>
          <a:bodyPr>
            <a:normAutofit/>
          </a:bodyPr>
          <a:lstStyle/>
          <a:p>
            <a:pPr eaLnBrk="1" hangingPunct="1"/>
            <a:r>
              <a:rPr lang="en-US" sz="2600" dirty="0" smtClean="0">
                <a:latin typeface="Times" pitchFamily="18" charset="0"/>
              </a:rPr>
              <a:t>1870-1910: 900,000 patents</a:t>
            </a:r>
          </a:p>
          <a:p>
            <a:pPr eaLnBrk="1" hangingPunct="1"/>
            <a:r>
              <a:rPr lang="en-US" sz="2600" dirty="0" smtClean="0">
                <a:latin typeface="Times" pitchFamily="18" charset="0"/>
              </a:rPr>
              <a:t>The age of electricity -</a:t>
            </a:r>
          </a:p>
          <a:p>
            <a:pPr lvl="1" eaLnBrk="1" hangingPunct="1"/>
            <a:r>
              <a:rPr lang="en-US" sz="2200" dirty="0" smtClean="0">
                <a:latin typeface="Times" pitchFamily="18" charset="0"/>
              </a:rPr>
              <a:t>Edison perfected the light bulb (1879) </a:t>
            </a:r>
          </a:p>
          <a:p>
            <a:pPr eaLnBrk="1" hangingPunct="1"/>
            <a:r>
              <a:rPr lang="en-US" sz="2600" dirty="0" smtClean="0">
                <a:latin typeface="Times" pitchFamily="18" charset="0"/>
              </a:rPr>
              <a:t>Telephone (1876)</a:t>
            </a:r>
          </a:p>
          <a:p>
            <a:pPr lvl="1" eaLnBrk="1" hangingPunct="1"/>
            <a:r>
              <a:rPr lang="en-US" sz="2200" dirty="0" smtClean="0">
                <a:latin typeface="Times" pitchFamily="18" charset="0"/>
              </a:rPr>
              <a:t>Alexander Graham Bell</a:t>
            </a:r>
          </a:p>
          <a:p>
            <a:pPr lvl="1" eaLnBrk="1" hangingPunct="1"/>
            <a:r>
              <a:rPr lang="en-US" sz="2200" dirty="0" smtClean="0">
                <a:latin typeface="Times" pitchFamily="18" charset="0"/>
              </a:rPr>
              <a:t>310,000 phones in 1895 to over 1.5 million by 1900</a:t>
            </a:r>
          </a:p>
          <a:p>
            <a:pPr eaLnBrk="1" hangingPunct="1"/>
            <a:r>
              <a:rPr lang="en-US" sz="2600" dirty="0" smtClean="0">
                <a:latin typeface="Times" pitchFamily="18" charset="0"/>
              </a:rPr>
              <a:t>Appliances</a:t>
            </a:r>
          </a:p>
          <a:p>
            <a:pPr eaLnBrk="1" hangingPunct="1"/>
            <a:r>
              <a:rPr lang="en-US" sz="2600" dirty="0" smtClean="0">
                <a:latin typeface="Times" pitchFamily="18" charset="0"/>
              </a:rPr>
              <a:t>Ready-made food</a:t>
            </a:r>
          </a:p>
          <a:p>
            <a:pPr eaLnBrk="1" hangingPunct="1"/>
            <a:r>
              <a:rPr lang="en-US" sz="2600" dirty="0" smtClean="0">
                <a:latin typeface="Times" pitchFamily="18" charset="0"/>
              </a:rPr>
              <a:t>Steam engine, electric trolleys</a:t>
            </a:r>
            <a:endParaRPr lang="en-US" sz="2200" dirty="0" smtClean="0">
              <a:latin typeface="Times" pitchFamily="18" charset="0"/>
            </a:endParaRPr>
          </a:p>
          <a:p>
            <a:pPr lvl="1" eaLnBrk="1" hangingPunct="1"/>
            <a:endParaRPr lang="en-US" sz="2600" dirty="0" smtClean="0">
              <a:latin typeface="Times" pitchFamily="18" charset="0"/>
            </a:endParaRPr>
          </a:p>
        </p:txBody>
      </p:sp>
      <p:pic>
        <p:nvPicPr>
          <p:cNvPr id="14340" name="Picture 2" descr="http://ideas-and-inventions.com/wp-content/uploads/invention-of-the-light-bul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524000"/>
            <a:ext cx="32639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4" descr="http://www.solarnavigator.net/inventors/inventor_images/alexander_graham_bell_1876_speaking_into_teleph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657600"/>
            <a:ext cx="3514725"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9747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eaLnBrk="1" hangingPunct="1"/>
            <a:r>
              <a:rPr lang="en-US" sz="4000" dirty="0" smtClean="0">
                <a:latin typeface="Times New Roman"/>
                <a:cs typeface="Times New Roman"/>
              </a:rPr>
              <a:t>The Rewards of the Second Industrial System</a:t>
            </a:r>
          </a:p>
        </p:txBody>
      </p:sp>
      <p:sp>
        <p:nvSpPr>
          <p:cNvPr id="15363" name="Rectangle 3"/>
          <p:cNvSpPr>
            <a:spLocks noGrp="1" noChangeArrowheads="1"/>
          </p:cNvSpPr>
          <p:nvPr>
            <p:ph type="body" idx="1"/>
          </p:nvPr>
        </p:nvSpPr>
        <p:spPr/>
        <p:txBody>
          <a:bodyPr/>
          <a:lstStyle/>
          <a:p>
            <a:pPr eaLnBrk="1" hangingPunct="1"/>
            <a:r>
              <a:rPr lang="en-US" dirty="0" smtClean="0">
                <a:latin typeface="Times New Roman"/>
                <a:cs typeface="Times New Roman"/>
              </a:rPr>
              <a:t>Technology</a:t>
            </a:r>
          </a:p>
          <a:p>
            <a:pPr eaLnBrk="1" hangingPunct="1"/>
            <a:endParaRPr lang="en-US" dirty="0" smtClean="0">
              <a:latin typeface="Times New Roman"/>
              <a:cs typeface="Times New Roman"/>
            </a:endParaRPr>
          </a:p>
          <a:p>
            <a:pPr eaLnBrk="1" hangingPunct="1"/>
            <a:r>
              <a:rPr lang="en-US" dirty="0" smtClean="0">
                <a:latin typeface="Times New Roman"/>
                <a:cs typeface="Times New Roman"/>
              </a:rPr>
              <a:t>Innovation</a:t>
            </a:r>
          </a:p>
          <a:p>
            <a:pPr eaLnBrk="1" hangingPunct="1"/>
            <a:endParaRPr lang="en-US" dirty="0" smtClean="0">
              <a:latin typeface="Times New Roman"/>
              <a:cs typeface="Times New Roman"/>
            </a:endParaRPr>
          </a:p>
          <a:p>
            <a:pPr eaLnBrk="1" hangingPunct="1"/>
            <a:r>
              <a:rPr lang="en-US" dirty="0" smtClean="0">
                <a:latin typeface="Times New Roman"/>
                <a:cs typeface="Times New Roman"/>
              </a:rPr>
              <a:t>Productivity</a:t>
            </a:r>
          </a:p>
          <a:p>
            <a:pPr eaLnBrk="1" hangingPunct="1"/>
            <a:endParaRPr lang="en-US" dirty="0" smtClean="0">
              <a:latin typeface="Times New Roman"/>
              <a:cs typeface="Times New Roman"/>
            </a:endParaRPr>
          </a:p>
          <a:p>
            <a:pPr eaLnBrk="1" hangingPunct="1"/>
            <a:r>
              <a:rPr lang="en-US" dirty="0" smtClean="0">
                <a:latin typeface="Times New Roman"/>
                <a:cs typeface="Times New Roman"/>
              </a:rPr>
              <a:t>Rags to riches stories</a:t>
            </a:r>
          </a:p>
        </p:txBody>
      </p:sp>
    </p:spTree>
    <p:extLst>
      <p:ext uri="{BB962C8B-B14F-4D97-AF65-F5344CB8AC3E}">
        <p14:creationId xmlns:p14="http://schemas.microsoft.com/office/powerpoint/2010/main" val="82992449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Downsides of the System</a:t>
            </a:r>
            <a:endParaRPr lang="en-US" dirty="0">
              <a:latin typeface="Times New Roman"/>
              <a:cs typeface="Times New Roman"/>
            </a:endParaRPr>
          </a:p>
        </p:txBody>
      </p:sp>
      <p:sp>
        <p:nvSpPr>
          <p:cNvPr id="3" name="Content Placeholder 2"/>
          <p:cNvSpPr>
            <a:spLocks noGrp="1"/>
          </p:cNvSpPr>
          <p:nvPr>
            <p:ph idx="1"/>
          </p:nvPr>
        </p:nvSpPr>
        <p:spPr>
          <a:xfrm>
            <a:off x="457200" y="1981200"/>
            <a:ext cx="8229600" cy="3657600"/>
          </a:xfrm>
        </p:spPr>
        <p:txBody>
          <a:bodyPr>
            <a:normAutofit fontScale="92500" lnSpcReduction="10000"/>
          </a:bodyPr>
          <a:lstStyle/>
          <a:p>
            <a:r>
              <a:rPr lang="en-US" dirty="0" smtClean="0">
                <a:latin typeface="Times New Roman"/>
                <a:cs typeface="Times New Roman"/>
              </a:rPr>
              <a:t>What are some of the problems and conflicts produced by this system?</a:t>
            </a:r>
          </a:p>
          <a:p>
            <a:endParaRPr lang="en-US" dirty="0">
              <a:latin typeface="Times New Roman"/>
              <a:cs typeface="Times New Roman"/>
            </a:endParaRPr>
          </a:p>
          <a:p>
            <a:r>
              <a:rPr lang="en-US" dirty="0" smtClean="0">
                <a:latin typeface="Times New Roman"/>
                <a:cs typeface="Times New Roman"/>
              </a:rPr>
              <a:t>Bonus Question: Industrialization and mechanization revolutionized the American economy during the late nineteenth and early twentieth centuries.  What if revolutionizing American society today?</a:t>
            </a:r>
            <a:endParaRPr lang="en-US" dirty="0">
              <a:latin typeface="Times New Roman"/>
              <a:cs typeface="Times New Roman"/>
            </a:endParaRPr>
          </a:p>
        </p:txBody>
      </p:sp>
    </p:spTree>
    <p:extLst>
      <p:ext uri="{BB962C8B-B14F-4D97-AF65-F5344CB8AC3E}">
        <p14:creationId xmlns:p14="http://schemas.microsoft.com/office/powerpoint/2010/main" val="5180712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3600" dirty="0" smtClean="0">
                <a:latin typeface="Times New Roman"/>
                <a:cs typeface="Times New Roman"/>
              </a:rPr>
              <a:t>The consequences of maximizing profit</a:t>
            </a:r>
            <a:r>
              <a:rPr lang="en-US" dirty="0" smtClean="0">
                <a:latin typeface="Times New Roman"/>
                <a:cs typeface="Times New Roman"/>
              </a:rPr>
              <a:t>:</a:t>
            </a:r>
          </a:p>
        </p:txBody>
      </p:sp>
      <p:sp>
        <p:nvSpPr>
          <p:cNvPr id="10243" name="Rectangle 3"/>
          <p:cNvSpPr>
            <a:spLocks noGrp="1" noChangeArrowheads="1"/>
          </p:cNvSpPr>
          <p:nvPr>
            <p:ph type="body" idx="1"/>
          </p:nvPr>
        </p:nvSpPr>
        <p:spPr/>
        <p:txBody>
          <a:bodyPr/>
          <a:lstStyle/>
          <a:p>
            <a:pPr eaLnBrk="1" hangingPunct="1"/>
            <a:r>
              <a:rPr lang="en-US" dirty="0" smtClean="0">
                <a:latin typeface="Times New Roman"/>
                <a:cs typeface="Times New Roman"/>
              </a:rPr>
              <a:t>Fixed and variable costs</a:t>
            </a:r>
          </a:p>
          <a:p>
            <a:pPr eaLnBrk="1" hangingPunct="1">
              <a:buFontTx/>
              <a:buNone/>
            </a:pPr>
            <a:r>
              <a:rPr lang="en-US" dirty="0" smtClean="0">
                <a:latin typeface="Times New Roman"/>
                <a:cs typeface="Times New Roman"/>
              </a:rPr>
              <a:t>		* squeezing labor</a:t>
            </a:r>
          </a:p>
          <a:p>
            <a:pPr eaLnBrk="1" hangingPunct="1">
              <a:buFontTx/>
              <a:buNone/>
            </a:pPr>
            <a:endParaRPr lang="en-US" dirty="0" smtClean="0">
              <a:latin typeface="Times New Roman"/>
              <a:cs typeface="Times New Roman"/>
            </a:endParaRPr>
          </a:p>
          <a:p>
            <a:pPr eaLnBrk="1" hangingPunct="1"/>
            <a:r>
              <a:rPr lang="en-US" dirty="0" smtClean="0">
                <a:latin typeface="Times New Roman"/>
                <a:cs typeface="Times New Roman"/>
              </a:rPr>
              <a:t>Monopolies</a:t>
            </a:r>
          </a:p>
          <a:p>
            <a:pPr lvl="1" eaLnBrk="1" hangingPunct="1">
              <a:buFontTx/>
              <a:buNone/>
            </a:pPr>
            <a:r>
              <a:rPr lang="en-US" dirty="0" smtClean="0">
                <a:latin typeface="Times New Roman"/>
                <a:cs typeface="Times New Roman"/>
              </a:rPr>
              <a:t>     * squeezing farmers</a:t>
            </a:r>
          </a:p>
          <a:p>
            <a:pPr eaLnBrk="1" hangingPunct="1">
              <a:buFontTx/>
              <a:buNone/>
            </a:pPr>
            <a:r>
              <a:rPr lang="en-US" dirty="0" smtClean="0">
                <a:solidFill>
                  <a:schemeClr val="bg1"/>
                </a:solidFill>
              </a:rPr>
              <a:t>		</a:t>
            </a:r>
          </a:p>
          <a:p>
            <a:pPr eaLnBrk="1" hangingPunct="1">
              <a:buFontTx/>
              <a:buNone/>
            </a:pPr>
            <a:endParaRPr lang="en-US" dirty="0" smtClean="0"/>
          </a:p>
          <a:p>
            <a:pPr eaLnBrk="1" hangingPunct="1">
              <a:buFontTx/>
              <a:buNone/>
            </a:pPr>
            <a:endParaRPr lang="en-US" dirty="0" smtClean="0"/>
          </a:p>
        </p:txBody>
      </p:sp>
      <p:pic>
        <p:nvPicPr>
          <p:cNvPr id="10244" name="Picture 5" descr="http://www.rootsweb.ancestry.com/~pasulliv/reunion/oldreunion/Vromanimages/Tanneryworkcrew.jpg"/>
          <p:cNvPicPr>
            <a:picLocks noChangeAspect="1" noChangeArrowheads="1"/>
          </p:cNvPicPr>
          <p:nvPr/>
        </p:nvPicPr>
        <p:blipFill>
          <a:blip r:embed="rId2" cstate="print">
            <a:extLst>
              <a:ext uri="{28A0092B-C50C-407E-A947-70E740481C1C}">
                <a14:useLocalDpi xmlns:a14="http://schemas.microsoft.com/office/drawing/2010/main" val="0"/>
              </a:ext>
            </a:extLst>
          </a:blip>
          <a:srcRect t="2856" r="1817"/>
          <a:stretch>
            <a:fillRect/>
          </a:stretch>
        </p:blipFill>
        <p:spPr bwMode="auto">
          <a:xfrm>
            <a:off x="5486400" y="1905000"/>
            <a:ext cx="3195638"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
          <p:cNvPicPr>
            <a:picLocks noChangeAspect="1" noChangeArrowheads="1"/>
          </p:cNvPicPr>
          <p:nvPr/>
        </p:nvPicPr>
        <p:blipFill>
          <a:blip r:embed="rId3">
            <a:extLst>
              <a:ext uri="{28A0092B-C50C-407E-A947-70E740481C1C}">
                <a14:useLocalDpi xmlns:a14="http://schemas.microsoft.com/office/drawing/2010/main" val="0"/>
              </a:ext>
            </a:extLst>
          </a:blip>
          <a:srcRect l="937" t="1407" r="937" b="1407"/>
          <a:stretch>
            <a:fillRect/>
          </a:stretch>
        </p:blipFill>
        <p:spPr bwMode="auto">
          <a:xfrm>
            <a:off x="5486400" y="4343400"/>
            <a:ext cx="3089275" cy="203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92213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Distribution of Wealth</a:t>
            </a:r>
            <a:endParaRPr lang="en-US" dirty="0">
              <a:latin typeface="Times New Roman"/>
              <a:cs typeface="Times New Roman"/>
            </a:endParaRPr>
          </a:p>
        </p:txBody>
      </p:sp>
      <p:pic>
        <p:nvPicPr>
          <p:cNvPr id="3" name="Picture 2"/>
          <p:cNvPicPr>
            <a:picLocks noChangeAspect="1"/>
          </p:cNvPicPr>
          <p:nvPr/>
        </p:nvPicPr>
        <p:blipFill>
          <a:blip r:embed="rId2"/>
          <a:stretch>
            <a:fillRect/>
          </a:stretch>
        </p:blipFill>
        <p:spPr>
          <a:xfrm>
            <a:off x="914400" y="1600200"/>
            <a:ext cx="7366000" cy="4914900"/>
          </a:xfrm>
          <a:prstGeom prst="rect">
            <a:avLst/>
          </a:prstGeom>
        </p:spPr>
      </p:pic>
    </p:spTree>
    <p:extLst>
      <p:ext uri="{BB962C8B-B14F-4D97-AF65-F5344CB8AC3E}">
        <p14:creationId xmlns:p14="http://schemas.microsoft.com/office/powerpoint/2010/main" val="318011826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Distribution of Wealth: Top 1%</a:t>
            </a:r>
            <a:endParaRPr lang="en-US" dirty="0">
              <a:latin typeface="Times New Roman"/>
              <a:cs typeface="Times New Roman"/>
            </a:endParaRPr>
          </a:p>
        </p:txBody>
      </p:sp>
      <p:pic>
        <p:nvPicPr>
          <p:cNvPr id="4" name="Picture 3"/>
          <p:cNvPicPr>
            <a:picLocks noChangeAspect="1"/>
          </p:cNvPicPr>
          <p:nvPr/>
        </p:nvPicPr>
        <p:blipFill>
          <a:blip r:embed="rId2"/>
          <a:stretch>
            <a:fillRect/>
          </a:stretch>
        </p:blipFill>
        <p:spPr>
          <a:xfrm>
            <a:off x="914400" y="1524000"/>
            <a:ext cx="7366000" cy="5181600"/>
          </a:xfrm>
          <a:prstGeom prst="rect">
            <a:avLst/>
          </a:prstGeom>
        </p:spPr>
      </p:pic>
    </p:spTree>
    <p:extLst>
      <p:ext uri="{BB962C8B-B14F-4D97-AF65-F5344CB8AC3E}">
        <p14:creationId xmlns:p14="http://schemas.microsoft.com/office/powerpoint/2010/main" val="118969554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Income Inequality-”Anglo-Saxon” Nations</a:t>
            </a:r>
            <a:endParaRPr lang="en-US" dirty="0">
              <a:latin typeface="Times New Roman"/>
              <a:cs typeface="Times New Roman"/>
            </a:endParaRPr>
          </a:p>
        </p:txBody>
      </p:sp>
      <p:pic>
        <p:nvPicPr>
          <p:cNvPr id="3" name="Picture 2"/>
          <p:cNvPicPr>
            <a:picLocks noChangeAspect="1"/>
          </p:cNvPicPr>
          <p:nvPr/>
        </p:nvPicPr>
        <p:blipFill>
          <a:blip r:embed="rId2"/>
          <a:stretch>
            <a:fillRect/>
          </a:stretch>
        </p:blipFill>
        <p:spPr>
          <a:xfrm>
            <a:off x="838200" y="1447800"/>
            <a:ext cx="7366000" cy="5181600"/>
          </a:xfrm>
          <a:prstGeom prst="rect">
            <a:avLst/>
          </a:prstGeom>
        </p:spPr>
      </p:pic>
    </p:spTree>
    <p:extLst>
      <p:ext uri="{BB962C8B-B14F-4D97-AF65-F5344CB8AC3E}">
        <p14:creationId xmlns:p14="http://schemas.microsoft.com/office/powerpoint/2010/main" val="86350742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609600"/>
            <a:ext cx="5486400" cy="1143000"/>
          </a:xfrm>
        </p:spPr>
        <p:txBody>
          <a:bodyPr/>
          <a:lstStyle/>
          <a:p>
            <a:pPr eaLnBrk="1" hangingPunct="1"/>
            <a:r>
              <a:rPr lang="en-US" dirty="0" smtClean="0">
                <a:latin typeface="Times New Roman"/>
                <a:cs typeface="Times New Roman"/>
              </a:rPr>
              <a:t>Threat to democracy?</a:t>
            </a:r>
          </a:p>
        </p:txBody>
      </p:sp>
      <p:sp>
        <p:nvSpPr>
          <p:cNvPr id="14339" name="Rectangle 3"/>
          <p:cNvSpPr>
            <a:spLocks noGrp="1" noChangeArrowheads="1"/>
          </p:cNvSpPr>
          <p:nvPr>
            <p:ph type="body" idx="1"/>
          </p:nvPr>
        </p:nvSpPr>
        <p:spPr>
          <a:xfrm>
            <a:off x="685800" y="1981200"/>
            <a:ext cx="4800600" cy="4114800"/>
          </a:xfrm>
        </p:spPr>
        <p:txBody>
          <a:bodyPr>
            <a:normAutofit fontScale="85000" lnSpcReduction="20000"/>
          </a:bodyPr>
          <a:lstStyle/>
          <a:p>
            <a:pPr eaLnBrk="1" hangingPunct="1">
              <a:lnSpc>
                <a:spcPct val="90000"/>
              </a:lnSpc>
            </a:pPr>
            <a:r>
              <a:rPr lang="en-US" sz="3500" dirty="0" smtClean="0">
                <a:latin typeface="Times New Roman"/>
                <a:cs typeface="Times New Roman"/>
              </a:rPr>
              <a:t>republican virtue</a:t>
            </a:r>
          </a:p>
          <a:p>
            <a:pPr eaLnBrk="1" hangingPunct="1">
              <a:lnSpc>
                <a:spcPct val="90000"/>
              </a:lnSpc>
            </a:pPr>
            <a:endParaRPr lang="en-US" sz="3500" dirty="0">
              <a:latin typeface="Times New Roman"/>
              <a:cs typeface="Times New Roman"/>
            </a:endParaRPr>
          </a:p>
          <a:p>
            <a:pPr eaLnBrk="1" hangingPunct="1">
              <a:lnSpc>
                <a:spcPct val="90000"/>
              </a:lnSpc>
            </a:pPr>
            <a:r>
              <a:rPr lang="en-US" sz="3500" dirty="0" smtClean="0">
                <a:latin typeface="Times New Roman"/>
                <a:cs typeface="Times New Roman"/>
              </a:rPr>
              <a:t>A nation of yeomen farmers?</a:t>
            </a:r>
          </a:p>
          <a:p>
            <a:pPr eaLnBrk="1" hangingPunct="1">
              <a:lnSpc>
                <a:spcPct val="90000"/>
              </a:lnSpc>
            </a:pPr>
            <a:endParaRPr lang="en-US" sz="3500" dirty="0" smtClean="0">
              <a:latin typeface="Times New Roman"/>
              <a:cs typeface="Times New Roman"/>
            </a:endParaRPr>
          </a:p>
          <a:p>
            <a:pPr eaLnBrk="1" hangingPunct="1">
              <a:lnSpc>
                <a:spcPct val="90000"/>
              </a:lnSpc>
            </a:pPr>
            <a:endParaRPr lang="en-US" sz="3500" dirty="0" smtClean="0">
              <a:latin typeface="Times New Roman"/>
              <a:cs typeface="Times New Roman"/>
            </a:endParaRPr>
          </a:p>
          <a:p>
            <a:pPr eaLnBrk="1" hangingPunct="1">
              <a:lnSpc>
                <a:spcPct val="90000"/>
              </a:lnSpc>
            </a:pPr>
            <a:r>
              <a:rPr lang="en-US" sz="3500" dirty="0" smtClean="0">
                <a:latin typeface="Times New Roman"/>
                <a:cs typeface="Times New Roman"/>
              </a:rPr>
              <a:t>Contradiction with the ideas driving the first industrial system?</a:t>
            </a:r>
          </a:p>
          <a:p>
            <a:pPr eaLnBrk="1" hangingPunct="1">
              <a:lnSpc>
                <a:spcPct val="90000"/>
              </a:lnSpc>
              <a:buFontTx/>
              <a:buNone/>
            </a:pPr>
            <a:endParaRPr lang="en-US" sz="2800" dirty="0" smtClean="0"/>
          </a:p>
          <a:p>
            <a:pPr eaLnBrk="1" hangingPunct="1">
              <a:lnSpc>
                <a:spcPct val="90000"/>
              </a:lnSpc>
              <a:buFontTx/>
              <a:buNone/>
            </a:pPr>
            <a:r>
              <a:rPr lang="en-US" sz="2800" dirty="0" smtClean="0"/>
              <a:t>			</a:t>
            </a:r>
          </a:p>
        </p:txBody>
      </p:sp>
      <p:pic>
        <p:nvPicPr>
          <p:cNvPr id="14340" name="Picture 4" descr="http://www.newgenevacenter.org/portrait/jeffer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57200"/>
            <a:ext cx="259556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descr="The Ideal Gra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4114800"/>
            <a:ext cx="28575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4738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dirty="0" smtClean="0">
                <a:latin typeface="Times New Roman"/>
                <a:cs typeface="Times New Roman"/>
              </a:rPr>
              <a:t>Question for next time:</a:t>
            </a:r>
          </a:p>
        </p:txBody>
      </p:sp>
      <p:sp>
        <p:nvSpPr>
          <p:cNvPr id="16387" name="Rectangle 3"/>
          <p:cNvSpPr>
            <a:spLocks noGrp="1" noChangeArrowheads="1"/>
          </p:cNvSpPr>
          <p:nvPr>
            <p:ph type="body" sz="half" idx="1"/>
          </p:nvPr>
        </p:nvSpPr>
        <p:spPr>
          <a:xfrm>
            <a:off x="609600" y="1752600"/>
            <a:ext cx="7543800" cy="4343400"/>
          </a:xfrm>
        </p:spPr>
        <p:txBody>
          <a:bodyPr/>
          <a:lstStyle/>
          <a:p>
            <a:pPr eaLnBrk="1" hangingPunct="1"/>
            <a:r>
              <a:rPr lang="en-US" dirty="0" smtClean="0">
                <a:latin typeface="Times New Roman"/>
                <a:cs typeface="Times New Roman"/>
              </a:rPr>
              <a:t>How were working-class Americans and immigrants feeling about the industrial system?</a:t>
            </a:r>
          </a:p>
        </p:txBody>
      </p:sp>
      <p:pic>
        <p:nvPicPr>
          <p:cNvPr id="16389" name="Picture 6" descr="The Ideal Grang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09999"/>
            <a:ext cx="28575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ight Arrow 5"/>
          <p:cNvSpPr/>
          <p:nvPr/>
        </p:nvSpPr>
        <p:spPr>
          <a:xfrm>
            <a:off x="3505200" y="4495800"/>
            <a:ext cx="15240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rgbClr val="FFFFFF"/>
              </a:solidFill>
            </a:endParaRPr>
          </a:p>
        </p:txBody>
      </p:sp>
      <p:sp>
        <p:nvSpPr>
          <p:cNvPr id="16391" name="TextBox 6"/>
          <p:cNvSpPr txBox="1">
            <a:spLocks noChangeArrowheads="1"/>
          </p:cNvSpPr>
          <p:nvPr/>
        </p:nvSpPr>
        <p:spPr bwMode="auto">
          <a:xfrm>
            <a:off x="8229600" y="4162425"/>
            <a:ext cx="533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7200" dirty="0">
                <a:solidFill>
                  <a:prstClr val="black"/>
                </a:solidFill>
              </a:rPr>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2918" y="3661783"/>
            <a:ext cx="3030537" cy="229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824120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2760</TotalTime>
  <Words>1066</Words>
  <Application>Microsoft Macintosh PowerPoint</Application>
  <PresentationFormat>On-screen Show (4:3)</PresentationFormat>
  <Paragraphs>132</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United States Since 1865</vt:lpstr>
      <vt:lpstr>On a blank piece of paper:</vt:lpstr>
      <vt:lpstr>How Should We Approach the Study of History?</vt:lpstr>
      <vt:lpstr>Whose History Are We Studying?</vt:lpstr>
      <vt:lpstr>History and “Fake News”</vt:lpstr>
      <vt:lpstr>History at Moravian</vt:lpstr>
      <vt:lpstr>The Industrial System in the Late Nineteenth-Century United States</vt:lpstr>
      <vt:lpstr>The Industrial Revolution in the U.S.</vt:lpstr>
      <vt:lpstr>The first industrial system</vt:lpstr>
      <vt:lpstr>What Was Life Like for Workers During the First Industrial System?</vt:lpstr>
      <vt:lpstr>What Was the Next Big Thing?</vt:lpstr>
      <vt:lpstr>The Second Industrial System and the Rise of Corporate Capitalism</vt:lpstr>
      <vt:lpstr>The second industrial system</vt:lpstr>
      <vt:lpstr>What was the Second Industrial System?</vt:lpstr>
      <vt:lpstr>Monopolies and Concentrated Wealth</vt:lpstr>
      <vt:lpstr>Monopolies and Concentrated Wealth</vt:lpstr>
      <vt:lpstr>Job Creation and Economic Growth</vt:lpstr>
      <vt:lpstr>Incorporation of the Economy</vt:lpstr>
      <vt:lpstr>The Age of Inventions</vt:lpstr>
      <vt:lpstr>The Rewards of the Second Industrial System</vt:lpstr>
      <vt:lpstr>Downsides of the System</vt:lpstr>
      <vt:lpstr>The consequences of maximizing profit:</vt:lpstr>
      <vt:lpstr>Distribution of Wealth</vt:lpstr>
      <vt:lpstr>Distribution of Wealth: Top 1%</vt:lpstr>
      <vt:lpstr>Income Inequality-”Anglo-Saxon” Nations</vt:lpstr>
      <vt:lpstr>Threat to democracy?</vt:lpstr>
      <vt:lpstr>Question for next time:</vt:lpstr>
    </vt:vector>
  </TitlesOfParts>
  <Company>Moravian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States Since 1865</dc:title>
  <dc:creator>Berger, Jane</dc:creator>
  <cp:lastModifiedBy>Berger, Jane</cp:lastModifiedBy>
  <cp:revision>9</cp:revision>
  <dcterms:created xsi:type="dcterms:W3CDTF">2019-01-21T22:46:07Z</dcterms:created>
  <dcterms:modified xsi:type="dcterms:W3CDTF">2019-01-23T20:46:12Z</dcterms:modified>
</cp:coreProperties>
</file>